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301" r:id="rId3"/>
    <p:sldId id="300" r:id="rId4"/>
    <p:sldId id="295" r:id="rId5"/>
    <p:sldId id="296" r:id="rId6"/>
    <p:sldId id="297" r:id="rId7"/>
    <p:sldId id="299" r:id="rId8"/>
    <p:sldId id="298" r:id="rId9"/>
    <p:sldId id="302" r:id="rId10"/>
    <p:sldId id="303" r:id="rId11"/>
    <p:sldId id="304" r:id="rId12"/>
    <p:sldId id="305" r:id="rId13"/>
    <p:sldId id="306" r:id="rId14"/>
    <p:sldId id="307" r:id="rId15"/>
    <p:sldId id="308" r:id="rId16"/>
    <p:sldId id="309" r:id="rId17"/>
    <p:sldId id="310" r:id="rId18"/>
    <p:sldId id="311" r:id="rId19"/>
    <p:sldId id="312" r:id="rId20"/>
    <p:sldId id="313" r:id="rId21"/>
    <p:sldId id="288" r:id="rId22"/>
  </p:sldIdLst>
  <p:sldSz cx="4610100" cy="3460750"/>
  <p:notesSz cx="4610100" cy="34607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32" d="100"/>
          <a:sy n="132" d="100"/>
        </p:scale>
        <p:origin x="1488" y="10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345757" y="1072832"/>
            <a:ext cx="3918585" cy="726757"/>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691515" y="1938020"/>
            <a:ext cx="3227070" cy="86518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600" b="0" i="0">
                <a:solidFill>
                  <a:schemeClr val="bg1"/>
                </a:solidFill>
                <a:latin typeface="Arial MT"/>
                <a:cs typeface="Arial MT"/>
              </a:defRPr>
            </a:lvl1pPr>
          </a:lstStyle>
          <a:p>
            <a:pPr marL="12700">
              <a:lnSpc>
                <a:spcPct val="100000"/>
              </a:lnSpc>
              <a:spcBef>
                <a:spcPts val="70"/>
              </a:spcBef>
            </a:pPr>
            <a:r>
              <a:rPr spc="-25" dirty="0"/>
              <a:t>UnB</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6/17/2024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defRPr sz="600" b="0" i="0">
                <a:solidFill>
                  <a:schemeClr val="bg1"/>
                </a:solidFill>
                <a:latin typeface="Arial MT"/>
                <a:cs typeface="Arial MT"/>
              </a:defRPr>
            </a:lvl1pPr>
          </a:lstStyle>
          <a:p>
            <a:pPr marL="12700">
              <a:lnSpc>
                <a:spcPct val="100000"/>
              </a:lnSpc>
              <a:spcBef>
                <a:spcPts val="70"/>
              </a:spcBef>
            </a:pPr>
            <a:r>
              <a:rPr spc="-25" dirty="0"/>
              <a:t>UnB</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6/17/2024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230505" y="795972"/>
            <a:ext cx="2005393" cy="228409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2374201" y="795972"/>
            <a:ext cx="2005393" cy="228409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600" b="0" i="0">
                <a:solidFill>
                  <a:schemeClr val="bg1"/>
                </a:solidFill>
                <a:latin typeface="Arial MT"/>
                <a:cs typeface="Arial MT"/>
              </a:defRPr>
            </a:lvl1pPr>
          </a:lstStyle>
          <a:p>
            <a:pPr marL="12700">
              <a:lnSpc>
                <a:spcPct val="100000"/>
              </a:lnSpc>
              <a:spcBef>
                <a:spcPts val="70"/>
              </a:spcBef>
            </a:pPr>
            <a:r>
              <a:rPr spc="-25" dirty="0"/>
              <a:t>UnB</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6/17/2024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defRPr sz="600" b="0" i="0">
                <a:solidFill>
                  <a:schemeClr val="bg1"/>
                </a:solidFill>
                <a:latin typeface="Arial MT"/>
                <a:cs typeface="Arial MT"/>
              </a:defRPr>
            </a:lvl1pPr>
          </a:lstStyle>
          <a:p>
            <a:pPr marL="12700">
              <a:lnSpc>
                <a:spcPct val="100000"/>
              </a:lnSpc>
              <a:spcBef>
                <a:spcPts val="70"/>
              </a:spcBef>
            </a:pPr>
            <a:r>
              <a:rPr spc="-25" dirty="0"/>
              <a:t>UnB</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6/17/2024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600" b="0" i="0">
                <a:solidFill>
                  <a:schemeClr val="bg1"/>
                </a:solidFill>
                <a:latin typeface="Arial MT"/>
                <a:cs typeface="Arial MT"/>
              </a:defRPr>
            </a:lvl1pPr>
          </a:lstStyle>
          <a:p>
            <a:pPr marL="12700">
              <a:lnSpc>
                <a:spcPct val="100000"/>
              </a:lnSpc>
              <a:spcBef>
                <a:spcPts val="70"/>
              </a:spcBef>
            </a:pPr>
            <a:r>
              <a:rPr spc="-25" dirty="0"/>
              <a:t>UnB</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6/17/2024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3088361" y="3083381"/>
            <a:ext cx="43180" cy="30480"/>
          </a:xfrm>
          <a:custGeom>
            <a:avLst/>
            <a:gdLst/>
            <a:ahLst/>
            <a:cxnLst/>
            <a:rect l="l" t="t" r="r" b="b"/>
            <a:pathLst>
              <a:path w="43180" h="30480">
                <a:moveTo>
                  <a:pt x="0" y="30366"/>
                </a:moveTo>
                <a:lnTo>
                  <a:pt x="43019" y="30366"/>
                </a:lnTo>
                <a:lnTo>
                  <a:pt x="43019" y="0"/>
                </a:lnTo>
                <a:lnTo>
                  <a:pt x="0" y="0"/>
                </a:lnTo>
                <a:lnTo>
                  <a:pt x="0" y="30366"/>
                </a:lnTo>
                <a:close/>
              </a:path>
            </a:pathLst>
          </a:custGeom>
          <a:ln w="5060">
            <a:solidFill>
              <a:srgbClr val="FF3333"/>
            </a:solidFill>
          </a:ln>
        </p:spPr>
        <p:txBody>
          <a:bodyPr wrap="square" lIns="0" tIns="0" rIns="0" bIns="0" rtlCol="0"/>
          <a:lstStyle/>
          <a:p>
            <a:endParaRPr/>
          </a:p>
        </p:txBody>
      </p:sp>
      <p:sp>
        <p:nvSpPr>
          <p:cNvPr id="17" name="bg object 17"/>
          <p:cNvSpPr/>
          <p:nvPr/>
        </p:nvSpPr>
        <p:spPr>
          <a:xfrm>
            <a:off x="3008744" y="3079419"/>
            <a:ext cx="25400" cy="38100"/>
          </a:xfrm>
          <a:custGeom>
            <a:avLst/>
            <a:gdLst/>
            <a:ahLst/>
            <a:cxnLst/>
            <a:rect l="l" t="t" r="r" b="b"/>
            <a:pathLst>
              <a:path w="25400" h="38100">
                <a:moveTo>
                  <a:pt x="25400" y="0"/>
                </a:moveTo>
                <a:lnTo>
                  <a:pt x="0" y="19050"/>
                </a:lnTo>
                <a:lnTo>
                  <a:pt x="25400" y="38100"/>
                </a:lnTo>
                <a:lnTo>
                  <a:pt x="25400" y="0"/>
                </a:lnTo>
                <a:close/>
              </a:path>
            </a:pathLst>
          </a:custGeom>
          <a:solidFill>
            <a:srgbClr val="FF3333"/>
          </a:solidFill>
        </p:spPr>
        <p:txBody>
          <a:bodyPr wrap="square" lIns="0" tIns="0" rIns="0" bIns="0" rtlCol="0"/>
          <a:lstStyle/>
          <a:p>
            <a:endParaRPr/>
          </a:p>
        </p:txBody>
      </p:sp>
      <p:sp>
        <p:nvSpPr>
          <p:cNvPr id="18" name="bg object 18"/>
          <p:cNvSpPr/>
          <p:nvPr/>
        </p:nvSpPr>
        <p:spPr>
          <a:xfrm>
            <a:off x="3186546" y="3079419"/>
            <a:ext cx="25400" cy="38100"/>
          </a:xfrm>
          <a:custGeom>
            <a:avLst/>
            <a:gdLst/>
            <a:ahLst/>
            <a:cxnLst/>
            <a:rect l="l" t="t" r="r" b="b"/>
            <a:pathLst>
              <a:path w="25400" h="38100">
                <a:moveTo>
                  <a:pt x="0" y="0"/>
                </a:moveTo>
                <a:lnTo>
                  <a:pt x="0" y="38100"/>
                </a:lnTo>
                <a:lnTo>
                  <a:pt x="25400" y="19050"/>
                </a:lnTo>
                <a:lnTo>
                  <a:pt x="0" y="0"/>
                </a:lnTo>
                <a:close/>
              </a:path>
            </a:pathLst>
          </a:custGeom>
          <a:solidFill>
            <a:srgbClr val="FF3333"/>
          </a:solidFill>
        </p:spPr>
        <p:txBody>
          <a:bodyPr wrap="square" lIns="0" tIns="0" rIns="0" bIns="0" rtlCol="0"/>
          <a:lstStyle/>
          <a:p>
            <a:endParaRPr/>
          </a:p>
        </p:txBody>
      </p:sp>
      <p:sp>
        <p:nvSpPr>
          <p:cNvPr id="19" name="bg object 19"/>
          <p:cNvSpPr/>
          <p:nvPr/>
        </p:nvSpPr>
        <p:spPr>
          <a:xfrm>
            <a:off x="3339032" y="3073069"/>
            <a:ext cx="64135" cy="50800"/>
          </a:xfrm>
          <a:custGeom>
            <a:avLst/>
            <a:gdLst/>
            <a:ahLst/>
            <a:cxnLst/>
            <a:rect l="l" t="t" r="r" b="b"/>
            <a:pathLst>
              <a:path w="64135" h="50800">
                <a:moveTo>
                  <a:pt x="0" y="50800"/>
                </a:moveTo>
                <a:lnTo>
                  <a:pt x="43019" y="50800"/>
                </a:lnTo>
                <a:lnTo>
                  <a:pt x="43019" y="20434"/>
                </a:lnTo>
                <a:lnTo>
                  <a:pt x="0" y="20434"/>
                </a:lnTo>
                <a:lnTo>
                  <a:pt x="0" y="50800"/>
                </a:lnTo>
                <a:close/>
              </a:path>
              <a:path w="64135" h="50800">
                <a:moveTo>
                  <a:pt x="10491" y="20320"/>
                </a:moveTo>
                <a:lnTo>
                  <a:pt x="10491" y="10160"/>
                </a:lnTo>
                <a:lnTo>
                  <a:pt x="53672" y="10160"/>
                </a:lnTo>
                <a:lnTo>
                  <a:pt x="53672" y="40640"/>
                </a:lnTo>
                <a:lnTo>
                  <a:pt x="43512" y="40640"/>
                </a:lnTo>
              </a:path>
              <a:path w="64135" h="50800">
                <a:moveTo>
                  <a:pt x="20652" y="10160"/>
                </a:moveTo>
                <a:lnTo>
                  <a:pt x="20652" y="0"/>
                </a:lnTo>
                <a:lnTo>
                  <a:pt x="63832" y="0"/>
                </a:lnTo>
                <a:lnTo>
                  <a:pt x="63832" y="30480"/>
                </a:lnTo>
                <a:lnTo>
                  <a:pt x="53672" y="30480"/>
                </a:lnTo>
              </a:path>
            </a:pathLst>
          </a:custGeom>
          <a:ln w="5060">
            <a:solidFill>
              <a:srgbClr val="FF3333"/>
            </a:solidFill>
          </a:ln>
        </p:spPr>
        <p:txBody>
          <a:bodyPr wrap="square" lIns="0" tIns="0" rIns="0" bIns="0" rtlCol="0"/>
          <a:lstStyle/>
          <a:p>
            <a:endParaRPr/>
          </a:p>
        </p:txBody>
      </p:sp>
      <p:sp>
        <p:nvSpPr>
          <p:cNvPr id="20" name="bg object 20"/>
          <p:cNvSpPr/>
          <p:nvPr/>
        </p:nvSpPr>
        <p:spPr>
          <a:xfrm>
            <a:off x="3275863" y="3079419"/>
            <a:ext cx="203200" cy="38100"/>
          </a:xfrm>
          <a:custGeom>
            <a:avLst/>
            <a:gdLst/>
            <a:ahLst/>
            <a:cxnLst/>
            <a:rect l="l" t="t" r="r" b="b"/>
            <a:pathLst>
              <a:path w="203200" h="38100">
                <a:moveTo>
                  <a:pt x="25400" y="0"/>
                </a:moveTo>
                <a:lnTo>
                  <a:pt x="0" y="19050"/>
                </a:lnTo>
                <a:lnTo>
                  <a:pt x="25400" y="38100"/>
                </a:lnTo>
                <a:lnTo>
                  <a:pt x="25400" y="0"/>
                </a:lnTo>
                <a:close/>
              </a:path>
              <a:path w="203200" h="38100">
                <a:moveTo>
                  <a:pt x="177802" y="0"/>
                </a:moveTo>
                <a:lnTo>
                  <a:pt x="177802" y="38100"/>
                </a:lnTo>
                <a:lnTo>
                  <a:pt x="203202" y="19050"/>
                </a:lnTo>
                <a:lnTo>
                  <a:pt x="177802" y="0"/>
                </a:lnTo>
                <a:close/>
              </a:path>
            </a:pathLst>
          </a:custGeom>
          <a:solidFill>
            <a:srgbClr val="FF3333"/>
          </a:solidFill>
        </p:spPr>
        <p:txBody>
          <a:bodyPr wrap="square" lIns="0" tIns="0" rIns="0" bIns="0" rtlCol="0"/>
          <a:lstStyle/>
          <a:p>
            <a:endParaRPr/>
          </a:p>
        </p:txBody>
      </p:sp>
      <p:sp>
        <p:nvSpPr>
          <p:cNvPr id="21" name="bg object 21"/>
          <p:cNvSpPr/>
          <p:nvPr/>
        </p:nvSpPr>
        <p:spPr>
          <a:xfrm>
            <a:off x="3631883" y="3085769"/>
            <a:ext cx="38100" cy="0"/>
          </a:xfrm>
          <a:custGeom>
            <a:avLst/>
            <a:gdLst/>
            <a:ahLst/>
            <a:cxnLst/>
            <a:rect l="l" t="t" r="r" b="b"/>
            <a:pathLst>
              <a:path w="38100">
                <a:moveTo>
                  <a:pt x="0" y="0"/>
                </a:moveTo>
                <a:lnTo>
                  <a:pt x="38100" y="0"/>
                </a:lnTo>
              </a:path>
            </a:pathLst>
          </a:custGeom>
          <a:ln w="7591">
            <a:solidFill>
              <a:srgbClr val="FF3333"/>
            </a:solidFill>
          </a:ln>
        </p:spPr>
        <p:txBody>
          <a:bodyPr wrap="square" lIns="0" tIns="0" rIns="0" bIns="0" rtlCol="0"/>
          <a:lstStyle/>
          <a:p>
            <a:endParaRPr/>
          </a:p>
        </p:txBody>
      </p:sp>
      <p:sp>
        <p:nvSpPr>
          <p:cNvPr id="22" name="bg object 22"/>
          <p:cNvSpPr/>
          <p:nvPr/>
        </p:nvSpPr>
        <p:spPr>
          <a:xfrm>
            <a:off x="3542982" y="3079419"/>
            <a:ext cx="203200" cy="38100"/>
          </a:xfrm>
          <a:custGeom>
            <a:avLst/>
            <a:gdLst/>
            <a:ahLst/>
            <a:cxnLst/>
            <a:rect l="l" t="t" r="r" b="b"/>
            <a:pathLst>
              <a:path w="203200" h="38100">
                <a:moveTo>
                  <a:pt x="25400" y="0"/>
                </a:moveTo>
                <a:lnTo>
                  <a:pt x="0" y="19050"/>
                </a:lnTo>
                <a:lnTo>
                  <a:pt x="25400" y="38100"/>
                </a:lnTo>
                <a:lnTo>
                  <a:pt x="25400" y="0"/>
                </a:lnTo>
                <a:close/>
              </a:path>
              <a:path w="203200" h="38100">
                <a:moveTo>
                  <a:pt x="177802" y="0"/>
                </a:moveTo>
                <a:lnTo>
                  <a:pt x="177802" y="38100"/>
                </a:lnTo>
                <a:lnTo>
                  <a:pt x="203202" y="19050"/>
                </a:lnTo>
                <a:lnTo>
                  <a:pt x="177802" y="0"/>
                </a:lnTo>
                <a:close/>
              </a:path>
            </a:pathLst>
          </a:custGeom>
          <a:solidFill>
            <a:srgbClr val="FF3333"/>
          </a:solidFill>
        </p:spPr>
        <p:txBody>
          <a:bodyPr wrap="square" lIns="0" tIns="0" rIns="0" bIns="0" rtlCol="0"/>
          <a:lstStyle/>
          <a:p>
            <a:endParaRPr/>
          </a:p>
        </p:txBody>
      </p:sp>
      <p:sp>
        <p:nvSpPr>
          <p:cNvPr id="23" name="bg object 23"/>
          <p:cNvSpPr/>
          <p:nvPr/>
        </p:nvSpPr>
        <p:spPr>
          <a:xfrm>
            <a:off x="3619183" y="3073069"/>
            <a:ext cx="50800" cy="50800"/>
          </a:xfrm>
          <a:custGeom>
            <a:avLst/>
            <a:gdLst/>
            <a:ahLst/>
            <a:cxnLst/>
            <a:rect l="l" t="t" r="r" b="b"/>
            <a:pathLst>
              <a:path w="50800" h="50800">
                <a:moveTo>
                  <a:pt x="0" y="0"/>
                </a:moveTo>
                <a:lnTo>
                  <a:pt x="38100" y="0"/>
                </a:lnTo>
              </a:path>
              <a:path w="50800" h="50800">
                <a:moveTo>
                  <a:pt x="12700" y="25400"/>
                </a:moveTo>
                <a:lnTo>
                  <a:pt x="50800" y="25400"/>
                </a:lnTo>
              </a:path>
              <a:path w="50800" h="50800">
                <a:moveTo>
                  <a:pt x="0" y="38100"/>
                </a:moveTo>
                <a:lnTo>
                  <a:pt x="38100" y="38100"/>
                </a:lnTo>
              </a:path>
              <a:path w="50800" h="50800">
                <a:moveTo>
                  <a:pt x="12700" y="50800"/>
                </a:moveTo>
                <a:lnTo>
                  <a:pt x="50800" y="50800"/>
                </a:lnTo>
              </a:path>
            </a:pathLst>
          </a:custGeom>
          <a:ln w="7591">
            <a:solidFill>
              <a:srgbClr val="FF3333"/>
            </a:solidFill>
          </a:ln>
        </p:spPr>
        <p:txBody>
          <a:bodyPr wrap="square" lIns="0" tIns="0" rIns="0" bIns="0" rtlCol="0"/>
          <a:lstStyle/>
          <a:p>
            <a:endParaRPr/>
          </a:p>
        </p:txBody>
      </p:sp>
      <p:sp>
        <p:nvSpPr>
          <p:cNvPr id="24" name="bg object 24"/>
          <p:cNvSpPr/>
          <p:nvPr/>
        </p:nvSpPr>
        <p:spPr>
          <a:xfrm>
            <a:off x="3886302" y="3073069"/>
            <a:ext cx="50800" cy="25400"/>
          </a:xfrm>
          <a:custGeom>
            <a:avLst/>
            <a:gdLst/>
            <a:ahLst/>
            <a:cxnLst/>
            <a:rect l="l" t="t" r="r" b="b"/>
            <a:pathLst>
              <a:path w="50800" h="25400">
                <a:moveTo>
                  <a:pt x="0" y="0"/>
                </a:moveTo>
                <a:lnTo>
                  <a:pt x="38100" y="0"/>
                </a:lnTo>
              </a:path>
              <a:path w="50800" h="25400">
                <a:moveTo>
                  <a:pt x="12700" y="12700"/>
                </a:moveTo>
                <a:lnTo>
                  <a:pt x="50800" y="12700"/>
                </a:lnTo>
              </a:path>
              <a:path w="50800" h="25400">
                <a:moveTo>
                  <a:pt x="12700" y="25400"/>
                </a:moveTo>
                <a:lnTo>
                  <a:pt x="50800" y="25400"/>
                </a:lnTo>
              </a:path>
            </a:pathLst>
          </a:custGeom>
          <a:ln w="7591">
            <a:solidFill>
              <a:srgbClr val="FF3333"/>
            </a:solidFill>
          </a:ln>
        </p:spPr>
        <p:txBody>
          <a:bodyPr wrap="square" lIns="0" tIns="0" rIns="0" bIns="0" rtlCol="0"/>
          <a:lstStyle/>
          <a:p>
            <a:endParaRPr/>
          </a:p>
        </p:txBody>
      </p:sp>
      <p:sp>
        <p:nvSpPr>
          <p:cNvPr id="25" name="bg object 25"/>
          <p:cNvSpPr/>
          <p:nvPr/>
        </p:nvSpPr>
        <p:spPr>
          <a:xfrm>
            <a:off x="3810101" y="3079419"/>
            <a:ext cx="203200" cy="38100"/>
          </a:xfrm>
          <a:custGeom>
            <a:avLst/>
            <a:gdLst/>
            <a:ahLst/>
            <a:cxnLst/>
            <a:rect l="l" t="t" r="r" b="b"/>
            <a:pathLst>
              <a:path w="203200" h="38100">
                <a:moveTo>
                  <a:pt x="25400" y="0"/>
                </a:moveTo>
                <a:lnTo>
                  <a:pt x="0" y="19050"/>
                </a:lnTo>
                <a:lnTo>
                  <a:pt x="25400" y="38100"/>
                </a:lnTo>
                <a:lnTo>
                  <a:pt x="25400" y="0"/>
                </a:lnTo>
                <a:close/>
              </a:path>
              <a:path w="203200" h="38100">
                <a:moveTo>
                  <a:pt x="177802" y="0"/>
                </a:moveTo>
                <a:lnTo>
                  <a:pt x="177802" y="38100"/>
                </a:lnTo>
                <a:lnTo>
                  <a:pt x="203202" y="19050"/>
                </a:lnTo>
                <a:lnTo>
                  <a:pt x="177802" y="0"/>
                </a:lnTo>
                <a:close/>
              </a:path>
            </a:pathLst>
          </a:custGeom>
          <a:solidFill>
            <a:srgbClr val="FF3333"/>
          </a:solidFill>
        </p:spPr>
        <p:txBody>
          <a:bodyPr wrap="square" lIns="0" tIns="0" rIns="0" bIns="0" rtlCol="0"/>
          <a:lstStyle/>
          <a:p>
            <a:endParaRPr/>
          </a:p>
        </p:txBody>
      </p:sp>
      <p:sp>
        <p:nvSpPr>
          <p:cNvPr id="26" name="bg object 26"/>
          <p:cNvSpPr/>
          <p:nvPr/>
        </p:nvSpPr>
        <p:spPr>
          <a:xfrm>
            <a:off x="3886302" y="3111169"/>
            <a:ext cx="50800" cy="12700"/>
          </a:xfrm>
          <a:custGeom>
            <a:avLst/>
            <a:gdLst/>
            <a:ahLst/>
            <a:cxnLst/>
            <a:rect l="l" t="t" r="r" b="b"/>
            <a:pathLst>
              <a:path w="50800" h="12700">
                <a:moveTo>
                  <a:pt x="0" y="0"/>
                </a:moveTo>
                <a:lnTo>
                  <a:pt x="38100" y="0"/>
                </a:lnTo>
              </a:path>
              <a:path w="50800" h="12700">
                <a:moveTo>
                  <a:pt x="12700" y="12699"/>
                </a:moveTo>
                <a:lnTo>
                  <a:pt x="50800" y="12699"/>
                </a:lnTo>
              </a:path>
            </a:pathLst>
          </a:custGeom>
          <a:ln w="7591">
            <a:solidFill>
              <a:srgbClr val="FF3333"/>
            </a:solidFill>
          </a:ln>
        </p:spPr>
        <p:txBody>
          <a:bodyPr wrap="square" lIns="0" tIns="0" rIns="0" bIns="0" rtlCol="0"/>
          <a:lstStyle/>
          <a:p>
            <a:endParaRPr/>
          </a:p>
        </p:txBody>
      </p:sp>
      <p:sp>
        <p:nvSpPr>
          <p:cNvPr id="27" name="bg object 27"/>
          <p:cNvSpPr/>
          <p:nvPr/>
        </p:nvSpPr>
        <p:spPr>
          <a:xfrm>
            <a:off x="4153434" y="3073069"/>
            <a:ext cx="50800" cy="50800"/>
          </a:xfrm>
          <a:custGeom>
            <a:avLst/>
            <a:gdLst/>
            <a:ahLst/>
            <a:cxnLst/>
            <a:rect l="l" t="t" r="r" b="b"/>
            <a:pathLst>
              <a:path w="50800" h="50800">
                <a:moveTo>
                  <a:pt x="0" y="0"/>
                </a:moveTo>
                <a:lnTo>
                  <a:pt x="38100" y="0"/>
                </a:lnTo>
              </a:path>
              <a:path w="50800" h="50800">
                <a:moveTo>
                  <a:pt x="12700" y="12700"/>
                </a:moveTo>
                <a:lnTo>
                  <a:pt x="50800" y="12700"/>
                </a:lnTo>
              </a:path>
              <a:path w="50800" h="50800">
                <a:moveTo>
                  <a:pt x="12700" y="25400"/>
                </a:moveTo>
                <a:lnTo>
                  <a:pt x="50800" y="25400"/>
                </a:lnTo>
              </a:path>
              <a:path w="50800" h="50800">
                <a:moveTo>
                  <a:pt x="0" y="38100"/>
                </a:moveTo>
                <a:lnTo>
                  <a:pt x="38100" y="38100"/>
                </a:lnTo>
              </a:path>
              <a:path w="50800" h="50800">
                <a:moveTo>
                  <a:pt x="12700" y="50800"/>
                </a:moveTo>
                <a:lnTo>
                  <a:pt x="50800" y="50800"/>
                </a:lnTo>
              </a:path>
            </a:pathLst>
          </a:custGeom>
          <a:ln w="7591">
            <a:solidFill>
              <a:srgbClr val="FF3333"/>
            </a:solidFill>
          </a:ln>
        </p:spPr>
        <p:txBody>
          <a:bodyPr wrap="square" lIns="0" tIns="0" rIns="0" bIns="0" rtlCol="0"/>
          <a:lstStyle/>
          <a:p>
            <a:endParaRPr/>
          </a:p>
        </p:txBody>
      </p:sp>
      <p:sp>
        <p:nvSpPr>
          <p:cNvPr id="28" name="bg object 28"/>
          <p:cNvSpPr/>
          <p:nvPr/>
        </p:nvSpPr>
        <p:spPr>
          <a:xfrm>
            <a:off x="4451033" y="3103549"/>
            <a:ext cx="20320" cy="20320"/>
          </a:xfrm>
          <a:custGeom>
            <a:avLst/>
            <a:gdLst/>
            <a:ahLst/>
            <a:cxnLst/>
            <a:rect l="l" t="t" r="r" b="b"/>
            <a:pathLst>
              <a:path w="20320" h="20319">
                <a:moveTo>
                  <a:pt x="0" y="0"/>
                </a:moveTo>
                <a:lnTo>
                  <a:pt x="20320" y="20320"/>
                </a:lnTo>
              </a:path>
            </a:pathLst>
          </a:custGeom>
          <a:ln w="7591">
            <a:solidFill>
              <a:srgbClr val="FF3333"/>
            </a:solidFill>
          </a:ln>
        </p:spPr>
        <p:txBody>
          <a:bodyPr wrap="square" lIns="0" tIns="0" rIns="0" bIns="0" rtlCol="0"/>
          <a:lstStyle/>
          <a:p>
            <a:endParaRPr/>
          </a:p>
        </p:txBody>
      </p:sp>
      <p:sp>
        <p:nvSpPr>
          <p:cNvPr id="29" name="bg object 29"/>
          <p:cNvSpPr/>
          <p:nvPr/>
        </p:nvSpPr>
        <p:spPr>
          <a:xfrm>
            <a:off x="4423969" y="3077054"/>
            <a:ext cx="30480" cy="30480"/>
          </a:xfrm>
          <a:custGeom>
            <a:avLst/>
            <a:gdLst/>
            <a:ahLst/>
            <a:cxnLst/>
            <a:rect l="l" t="t" r="r" b="b"/>
            <a:pathLst>
              <a:path w="30479" h="30480">
                <a:moveTo>
                  <a:pt x="30366" y="15183"/>
                </a:moveTo>
                <a:lnTo>
                  <a:pt x="30366" y="6797"/>
                </a:lnTo>
                <a:lnTo>
                  <a:pt x="23568" y="0"/>
                </a:lnTo>
                <a:lnTo>
                  <a:pt x="15183" y="0"/>
                </a:lnTo>
                <a:lnTo>
                  <a:pt x="6797" y="0"/>
                </a:lnTo>
                <a:lnTo>
                  <a:pt x="0" y="6797"/>
                </a:lnTo>
                <a:lnTo>
                  <a:pt x="0" y="15183"/>
                </a:lnTo>
                <a:lnTo>
                  <a:pt x="0" y="23568"/>
                </a:lnTo>
                <a:lnTo>
                  <a:pt x="6797" y="30366"/>
                </a:lnTo>
                <a:lnTo>
                  <a:pt x="15183" y="30366"/>
                </a:lnTo>
                <a:lnTo>
                  <a:pt x="23568" y="30366"/>
                </a:lnTo>
                <a:lnTo>
                  <a:pt x="30366" y="23568"/>
                </a:lnTo>
                <a:lnTo>
                  <a:pt x="30366" y="15183"/>
                </a:lnTo>
                <a:close/>
              </a:path>
            </a:pathLst>
          </a:custGeom>
          <a:ln w="5060">
            <a:solidFill>
              <a:srgbClr val="FF3333"/>
            </a:solidFill>
          </a:ln>
        </p:spPr>
        <p:txBody>
          <a:bodyPr wrap="square" lIns="0" tIns="0" rIns="0" bIns="0" rtlCol="0"/>
          <a:lstStyle/>
          <a:p>
            <a:endParaRPr/>
          </a:p>
        </p:txBody>
      </p:sp>
      <p:sp>
        <p:nvSpPr>
          <p:cNvPr id="30" name="bg object 30"/>
          <p:cNvSpPr/>
          <p:nvPr/>
        </p:nvSpPr>
        <p:spPr>
          <a:xfrm>
            <a:off x="4329112" y="3073069"/>
            <a:ext cx="233679" cy="50800"/>
          </a:xfrm>
          <a:custGeom>
            <a:avLst/>
            <a:gdLst/>
            <a:ahLst/>
            <a:cxnLst/>
            <a:rect l="l" t="t" r="r" b="b"/>
            <a:pathLst>
              <a:path w="233679" h="50800">
                <a:moveTo>
                  <a:pt x="40640" y="50800"/>
                </a:moveTo>
                <a:lnTo>
                  <a:pt x="50400" y="48796"/>
                </a:lnTo>
                <a:lnTo>
                  <a:pt x="58488" y="43339"/>
                </a:lnTo>
                <a:lnTo>
                  <a:pt x="64002" y="35262"/>
                </a:lnTo>
                <a:lnTo>
                  <a:pt x="66040" y="25400"/>
                </a:lnTo>
                <a:lnTo>
                  <a:pt x="64036" y="15537"/>
                </a:lnTo>
                <a:lnTo>
                  <a:pt x="58579" y="7461"/>
                </a:lnTo>
                <a:lnTo>
                  <a:pt x="50502" y="2004"/>
                </a:lnTo>
                <a:lnTo>
                  <a:pt x="40640" y="0"/>
                </a:lnTo>
                <a:lnTo>
                  <a:pt x="30778" y="2004"/>
                </a:lnTo>
                <a:lnTo>
                  <a:pt x="22701" y="7461"/>
                </a:lnTo>
                <a:lnTo>
                  <a:pt x="17244" y="15537"/>
                </a:lnTo>
                <a:lnTo>
                  <a:pt x="15240" y="25400"/>
                </a:lnTo>
              </a:path>
              <a:path w="233679" h="50800">
                <a:moveTo>
                  <a:pt x="30480" y="17780"/>
                </a:moveTo>
                <a:lnTo>
                  <a:pt x="15240" y="30480"/>
                </a:lnTo>
                <a:lnTo>
                  <a:pt x="0" y="17780"/>
                </a:lnTo>
              </a:path>
              <a:path w="233679" h="50800">
                <a:moveTo>
                  <a:pt x="193042" y="50800"/>
                </a:moveTo>
                <a:lnTo>
                  <a:pt x="183179" y="48796"/>
                </a:lnTo>
                <a:lnTo>
                  <a:pt x="175103" y="43339"/>
                </a:lnTo>
                <a:lnTo>
                  <a:pt x="169646" y="35262"/>
                </a:lnTo>
                <a:lnTo>
                  <a:pt x="167642" y="25400"/>
                </a:lnTo>
                <a:lnTo>
                  <a:pt x="169646" y="15537"/>
                </a:lnTo>
                <a:lnTo>
                  <a:pt x="175103" y="7461"/>
                </a:lnTo>
                <a:lnTo>
                  <a:pt x="183179" y="2004"/>
                </a:lnTo>
                <a:lnTo>
                  <a:pt x="193042" y="0"/>
                </a:lnTo>
                <a:lnTo>
                  <a:pt x="202904" y="2004"/>
                </a:lnTo>
                <a:lnTo>
                  <a:pt x="210981" y="7461"/>
                </a:lnTo>
                <a:lnTo>
                  <a:pt x="216438" y="15537"/>
                </a:lnTo>
                <a:lnTo>
                  <a:pt x="218442" y="25400"/>
                </a:lnTo>
              </a:path>
              <a:path w="233679" h="50800">
                <a:moveTo>
                  <a:pt x="233682" y="17780"/>
                </a:moveTo>
                <a:lnTo>
                  <a:pt x="218442" y="30480"/>
                </a:lnTo>
                <a:lnTo>
                  <a:pt x="203202" y="17780"/>
                </a:lnTo>
              </a:path>
            </a:pathLst>
          </a:custGeom>
          <a:ln w="5060">
            <a:solidFill>
              <a:srgbClr val="FF3333"/>
            </a:solidFill>
          </a:ln>
        </p:spPr>
        <p:txBody>
          <a:bodyPr wrap="square" lIns="0" tIns="0" rIns="0" bIns="0" rtlCol="0"/>
          <a:lstStyle/>
          <a:p>
            <a:endParaRPr/>
          </a:p>
        </p:txBody>
      </p:sp>
      <p:sp>
        <p:nvSpPr>
          <p:cNvPr id="31" name="bg object 31"/>
          <p:cNvSpPr/>
          <p:nvPr/>
        </p:nvSpPr>
        <p:spPr>
          <a:xfrm>
            <a:off x="0" y="0"/>
            <a:ext cx="4608195" cy="204470"/>
          </a:xfrm>
          <a:custGeom>
            <a:avLst/>
            <a:gdLst/>
            <a:ahLst/>
            <a:cxnLst/>
            <a:rect l="l" t="t" r="r" b="b"/>
            <a:pathLst>
              <a:path w="4608195" h="204470">
                <a:moveTo>
                  <a:pt x="4608004" y="0"/>
                </a:moveTo>
                <a:lnTo>
                  <a:pt x="0" y="0"/>
                </a:lnTo>
                <a:lnTo>
                  <a:pt x="0" y="203974"/>
                </a:lnTo>
                <a:lnTo>
                  <a:pt x="4608004" y="203974"/>
                </a:lnTo>
                <a:lnTo>
                  <a:pt x="4608004" y="0"/>
                </a:lnTo>
                <a:close/>
              </a:path>
            </a:pathLst>
          </a:custGeom>
          <a:solidFill>
            <a:srgbClr val="002147"/>
          </a:solidFill>
        </p:spPr>
        <p:txBody>
          <a:bodyPr wrap="square" lIns="0" tIns="0" rIns="0" bIns="0" rtlCol="0"/>
          <a:lstStyle/>
          <a:p>
            <a:endParaRPr/>
          </a:p>
        </p:txBody>
      </p:sp>
      <p:sp>
        <p:nvSpPr>
          <p:cNvPr id="32" name="bg object 32"/>
          <p:cNvSpPr/>
          <p:nvPr/>
        </p:nvSpPr>
        <p:spPr>
          <a:xfrm>
            <a:off x="120650" y="142674"/>
            <a:ext cx="36195" cy="36195"/>
          </a:xfrm>
          <a:custGeom>
            <a:avLst/>
            <a:gdLst/>
            <a:ahLst/>
            <a:cxnLst/>
            <a:rect l="l" t="t" r="r" b="b"/>
            <a:pathLst>
              <a:path w="36194"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7F90A3"/>
            </a:solidFill>
          </a:ln>
        </p:spPr>
        <p:txBody>
          <a:bodyPr wrap="square" lIns="0" tIns="0" rIns="0" bIns="0" rtlCol="0"/>
          <a:lstStyle/>
          <a:p>
            <a:endParaRPr/>
          </a:p>
        </p:txBody>
      </p:sp>
      <p:sp>
        <p:nvSpPr>
          <p:cNvPr id="33" name="bg object 33"/>
          <p:cNvSpPr/>
          <p:nvPr/>
        </p:nvSpPr>
        <p:spPr>
          <a:xfrm>
            <a:off x="171056" y="142674"/>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7F90A3"/>
            </a:solidFill>
          </a:ln>
        </p:spPr>
        <p:txBody>
          <a:bodyPr wrap="square" lIns="0" tIns="0" rIns="0" bIns="0" rtlCol="0"/>
          <a:lstStyle/>
          <a:p>
            <a:endParaRPr/>
          </a:p>
        </p:txBody>
      </p:sp>
      <p:sp>
        <p:nvSpPr>
          <p:cNvPr id="34" name="bg object 34"/>
          <p:cNvSpPr/>
          <p:nvPr/>
        </p:nvSpPr>
        <p:spPr>
          <a:xfrm>
            <a:off x="221449" y="142674"/>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7F90A3"/>
            </a:solidFill>
          </a:ln>
        </p:spPr>
        <p:txBody>
          <a:bodyPr wrap="square" lIns="0" tIns="0" rIns="0" bIns="0" rtlCol="0"/>
          <a:lstStyle/>
          <a:p>
            <a:endParaRPr/>
          </a:p>
        </p:txBody>
      </p:sp>
      <p:sp>
        <p:nvSpPr>
          <p:cNvPr id="35" name="bg object 35"/>
          <p:cNvSpPr/>
          <p:nvPr/>
        </p:nvSpPr>
        <p:spPr>
          <a:xfrm>
            <a:off x="271856" y="142674"/>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7F90A3"/>
            </a:solidFill>
          </a:ln>
        </p:spPr>
        <p:txBody>
          <a:bodyPr wrap="square" lIns="0" tIns="0" rIns="0" bIns="0" rtlCol="0"/>
          <a:lstStyle/>
          <a:p>
            <a:endParaRPr/>
          </a:p>
        </p:txBody>
      </p:sp>
      <p:sp>
        <p:nvSpPr>
          <p:cNvPr id="36" name="bg object 36"/>
          <p:cNvSpPr/>
          <p:nvPr/>
        </p:nvSpPr>
        <p:spPr>
          <a:xfrm>
            <a:off x="322249" y="142674"/>
            <a:ext cx="36195" cy="36195"/>
          </a:xfrm>
          <a:custGeom>
            <a:avLst/>
            <a:gdLst/>
            <a:ahLst/>
            <a:cxnLst/>
            <a:rect l="l" t="t" r="r" b="b"/>
            <a:pathLst>
              <a:path w="36195" h="36194">
                <a:moveTo>
                  <a:pt x="36002" y="18001"/>
                </a:moveTo>
                <a:lnTo>
                  <a:pt x="34587" y="10994"/>
                </a:lnTo>
                <a:lnTo>
                  <a:pt x="30729" y="5272"/>
                </a:lnTo>
                <a:lnTo>
                  <a:pt x="25007" y="1414"/>
                </a:lnTo>
                <a:lnTo>
                  <a:pt x="18000" y="0"/>
                </a:lnTo>
                <a:lnTo>
                  <a:pt x="10994" y="1414"/>
                </a:lnTo>
                <a:lnTo>
                  <a:pt x="5272" y="5272"/>
                </a:lnTo>
                <a:lnTo>
                  <a:pt x="1414" y="10994"/>
                </a:lnTo>
                <a:lnTo>
                  <a:pt x="0" y="18001"/>
                </a:lnTo>
                <a:lnTo>
                  <a:pt x="1414" y="25008"/>
                </a:lnTo>
                <a:lnTo>
                  <a:pt x="5272" y="30729"/>
                </a:lnTo>
                <a:lnTo>
                  <a:pt x="10994" y="34587"/>
                </a:lnTo>
                <a:lnTo>
                  <a:pt x="18000" y="36002"/>
                </a:lnTo>
                <a:lnTo>
                  <a:pt x="25007" y="34587"/>
                </a:lnTo>
                <a:lnTo>
                  <a:pt x="30729" y="30729"/>
                </a:lnTo>
                <a:lnTo>
                  <a:pt x="34587" y="25008"/>
                </a:lnTo>
                <a:lnTo>
                  <a:pt x="36002" y="18001"/>
                </a:lnTo>
                <a:close/>
              </a:path>
            </a:pathLst>
          </a:custGeom>
          <a:ln w="5060">
            <a:solidFill>
              <a:srgbClr val="7F90A3"/>
            </a:solidFill>
          </a:ln>
        </p:spPr>
        <p:txBody>
          <a:bodyPr wrap="square" lIns="0" tIns="0" rIns="0" bIns="0" rtlCol="0"/>
          <a:lstStyle/>
          <a:p>
            <a:endParaRPr/>
          </a:p>
        </p:txBody>
      </p:sp>
      <p:sp>
        <p:nvSpPr>
          <p:cNvPr id="2" name="Holder 2"/>
          <p:cNvSpPr>
            <a:spLocks noGrp="1"/>
          </p:cNvSpPr>
          <p:nvPr>
            <p:ph type="title"/>
          </p:nvPr>
        </p:nvSpPr>
        <p:spPr>
          <a:xfrm>
            <a:off x="230505" y="138430"/>
            <a:ext cx="4149090" cy="55372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230505" y="795972"/>
            <a:ext cx="4149090" cy="228409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339640" y="3182357"/>
            <a:ext cx="173354" cy="119379"/>
          </a:xfrm>
          <a:prstGeom prst="rect">
            <a:avLst/>
          </a:prstGeom>
        </p:spPr>
        <p:txBody>
          <a:bodyPr wrap="square" lIns="0" tIns="0" rIns="0" bIns="0">
            <a:spAutoFit/>
          </a:bodyPr>
          <a:lstStyle>
            <a:lvl1pPr>
              <a:defRPr sz="600" b="0" i="0">
                <a:solidFill>
                  <a:schemeClr val="bg1"/>
                </a:solidFill>
                <a:latin typeface="Arial MT"/>
                <a:cs typeface="Arial MT"/>
              </a:defRPr>
            </a:lvl1pPr>
          </a:lstStyle>
          <a:p>
            <a:pPr marL="12700">
              <a:lnSpc>
                <a:spcPct val="100000"/>
              </a:lnSpc>
              <a:spcBef>
                <a:spcPts val="70"/>
              </a:spcBef>
            </a:pPr>
            <a:r>
              <a:rPr spc="-25" dirty="0"/>
              <a:t>UnB</a:t>
            </a:r>
          </a:p>
        </p:txBody>
      </p:sp>
      <p:sp>
        <p:nvSpPr>
          <p:cNvPr id="5" name="Holder 5"/>
          <p:cNvSpPr>
            <a:spLocks noGrp="1"/>
          </p:cNvSpPr>
          <p:nvPr>
            <p:ph type="dt" sz="half" idx="6"/>
          </p:nvPr>
        </p:nvSpPr>
        <p:spPr>
          <a:xfrm>
            <a:off x="230505" y="3218497"/>
            <a:ext cx="1060323" cy="17303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6/17/2024</a:t>
            </a:fld>
            <a:endParaRPr lang="en-US"/>
          </a:p>
        </p:txBody>
      </p:sp>
      <p:sp>
        <p:nvSpPr>
          <p:cNvPr id="6" name="Holder 6"/>
          <p:cNvSpPr>
            <a:spLocks noGrp="1"/>
          </p:cNvSpPr>
          <p:nvPr>
            <p:ph type="sldNum" sz="quarter" idx="7"/>
          </p:nvPr>
        </p:nvSpPr>
        <p:spPr>
          <a:xfrm>
            <a:off x="3319272" y="3218497"/>
            <a:ext cx="1060323" cy="17303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bject 37"/>
          <p:cNvSpPr/>
          <p:nvPr/>
        </p:nvSpPr>
        <p:spPr>
          <a:xfrm>
            <a:off x="0" y="189460"/>
            <a:ext cx="4608195" cy="144145"/>
          </a:xfrm>
          <a:custGeom>
            <a:avLst/>
            <a:gdLst/>
            <a:ahLst/>
            <a:cxnLst/>
            <a:rect l="l" t="t" r="r" b="b"/>
            <a:pathLst>
              <a:path w="4608195" h="144145">
                <a:moveTo>
                  <a:pt x="4608004" y="0"/>
                </a:moveTo>
                <a:lnTo>
                  <a:pt x="0" y="0"/>
                </a:lnTo>
                <a:lnTo>
                  <a:pt x="0" y="143929"/>
                </a:lnTo>
                <a:lnTo>
                  <a:pt x="4608004" y="143929"/>
                </a:lnTo>
                <a:lnTo>
                  <a:pt x="4608004" y="0"/>
                </a:lnTo>
                <a:close/>
              </a:path>
            </a:pathLst>
          </a:custGeom>
          <a:solidFill>
            <a:srgbClr val="002147"/>
          </a:solidFill>
        </p:spPr>
        <p:txBody>
          <a:bodyPr wrap="square" lIns="0" tIns="0" rIns="0" bIns="0" rtlCol="0"/>
          <a:lstStyle/>
          <a:p>
            <a:endParaRPr/>
          </a:p>
        </p:txBody>
      </p:sp>
      <p:sp>
        <p:nvSpPr>
          <p:cNvPr id="38" name="object 38"/>
          <p:cNvSpPr txBox="1"/>
          <p:nvPr/>
        </p:nvSpPr>
        <p:spPr>
          <a:xfrm>
            <a:off x="359994" y="532638"/>
            <a:ext cx="3888104" cy="718402"/>
          </a:xfrm>
          <a:prstGeom prst="rect">
            <a:avLst/>
          </a:prstGeom>
          <a:solidFill>
            <a:srgbClr val="334D6C"/>
          </a:solidFill>
        </p:spPr>
        <p:txBody>
          <a:bodyPr vert="horz" wrap="square" lIns="0" tIns="43180" rIns="0" bIns="0" rtlCol="0">
            <a:spAutoFit/>
          </a:bodyPr>
          <a:lstStyle/>
          <a:p>
            <a:pPr marL="162560" marR="154940" indent="226695" algn="ctr">
              <a:lnSpc>
                <a:spcPct val="106700"/>
              </a:lnSpc>
              <a:spcBef>
                <a:spcPts val="340"/>
              </a:spcBef>
            </a:pPr>
            <a:r>
              <a:rPr sz="1400" dirty="0">
                <a:solidFill>
                  <a:srgbClr val="FFFFFF"/>
                </a:solidFill>
                <a:latin typeface="Arial MT"/>
                <a:cs typeface="Arial MT"/>
              </a:rPr>
              <a:t>Um</a:t>
            </a:r>
            <a:r>
              <a:rPr lang="pt-BR" sz="1400" dirty="0">
                <a:solidFill>
                  <a:srgbClr val="FFFFFF"/>
                </a:solidFill>
                <a:latin typeface="Arial MT"/>
                <a:cs typeface="Arial MT"/>
              </a:rPr>
              <a:t> Modelo de Alianças Eleitorais em Sistemas Partidários Altamente Fragmentados</a:t>
            </a:r>
            <a:endParaRPr sz="1400" dirty="0">
              <a:latin typeface="Arial MT"/>
              <a:cs typeface="Arial MT"/>
            </a:endParaRPr>
          </a:p>
        </p:txBody>
      </p:sp>
      <p:sp>
        <p:nvSpPr>
          <p:cNvPr id="39" name="object 39"/>
          <p:cNvSpPr txBox="1"/>
          <p:nvPr/>
        </p:nvSpPr>
        <p:spPr>
          <a:xfrm>
            <a:off x="742734" y="1301990"/>
            <a:ext cx="3162516" cy="1204176"/>
          </a:xfrm>
          <a:prstGeom prst="rect">
            <a:avLst/>
          </a:prstGeom>
        </p:spPr>
        <p:txBody>
          <a:bodyPr vert="horz" wrap="square" lIns="0" tIns="11430" rIns="0" bIns="0" rtlCol="0">
            <a:spAutoFit/>
          </a:bodyPr>
          <a:lstStyle/>
          <a:p>
            <a:pPr algn="ctr">
              <a:lnSpc>
                <a:spcPct val="100000"/>
              </a:lnSpc>
              <a:spcBef>
                <a:spcPts val="90"/>
              </a:spcBef>
            </a:pPr>
            <a:endParaRPr lang="pt-BR" sz="1100" dirty="0">
              <a:latin typeface="Arial MT"/>
              <a:cs typeface="Arial MT"/>
            </a:endParaRPr>
          </a:p>
          <a:p>
            <a:pPr algn="ctr">
              <a:lnSpc>
                <a:spcPct val="100000"/>
              </a:lnSpc>
              <a:spcBef>
                <a:spcPts val="90"/>
              </a:spcBef>
            </a:pPr>
            <a:endParaRPr lang="pt-BR" sz="1100" dirty="0">
              <a:latin typeface="Arial MT"/>
              <a:cs typeface="Arial MT"/>
            </a:endParaRPr>
          </a:p>
          <a:p>
            <a:pPr algn="ctr">
              <a:lnSpc>
                <a:spcPct val="100000"/>
              </a:lnSpc>
              <a:spcBef>
                <a:spcPts val="90"/>
              </a:spcBef>
            </a:pPr>
            <a:r>
              <a:rPr lang="pt-BR" sz="1100" dirty="0">
                <a:latin typeface="Arial MT"/>
                <a:cs typeface="Arial MT"/>
              </a:rPr>
              <a:t>Heris Coutinho Vieira</a:t>
            </a:r>
            <a:endParaRPr sz="1100" dirty="0">
              <a:latin typeface="Arial MT"/>
              <a:cs typeface="Arial MT"/>
            </a:endParaRPr>
          </a:p>
          <a:p>
            <a:pPr>
              <a:lnSpc>
                <a:spcPct val="100000"/>
              </a:lnSpc>
              <a:spcBef>
                <a:spcPts val="50"/>
              </a:spcBef>
            </a:pPr>
            <a:endParaRPr sz="1250" dirty="0">
              <a:latin typeface="Arial MT"/>
              <a:cs typeface="Arial MT"/>
            </a:endParaRPr>
          </a:p>
          <a:p>
            <a:pPr algn="ctr">
              <a:lnSpc>
                <a:spcPct val="100000"/>
              </a:lnSpc>
            </a:pPr>
            <a:r>
              <a:rPr lang="pt-BR" sz="800" dirty="0">
                <a:latin typeface="Arial MT"/>
                <a:cs typeface="Arial MT"/>
              </a:rPr>
              <a:t>Autores</a:t>
            </a:r>
            <a:r>
              <a:rPr sz="800" dirty="0">
                <a:latin typeface="Arial MT"/>
                <a:cs typeface="Arial MT"/>
              </a:rPr>
              <a:t>:</a:t>
            </a:r>
            <a:r>
              <a:rPr lang="pt-BR" sz="800" dirty="0">
                <a:latin typeface="Arial MT"/>
                <a:cs typeface="Arial MT"/>
              </a:rPr>
              <a:t> Marcelo de C </a:t>
            </a:r>
            <a:r>
              <a:rPr lang="pt-BR" sz="800" dirty="0" err="1">
                <a:latin typeface="Arial MT"/>
                <a:cs typeface="Arial MT"/>
              </a:rPr>
              <a:t>Griebeler</a:t>
            </a:r>
            <a:r>
              <a:rPr lang="pt-BR" sz="800" dirty="0">
                <a:latin typeface="Arial MT"/>
                <a:cs typeface="Arial MT"/>
              </a:rPr>
              <a:t> e Roberta </a:t>
            </a:r>
            <a:r>
              <a:rPr lang="pt-BR" sz="800" dirty="0" err="1">
                <a:latin typeface="Arial MT"/>
                <a:cs typeface="Arial MT"/>
              </a:rPr>
              <a:t>Carnelos</a:t>
            </a:r>
            <a:r>
              <a:rPr lang="pt-BR" sz="800" dirty="0">
                <a:latin typeface="Arial MT"/>
                <a:cs typeface="Arial MT"/>
              </a:rPr>
              <a:t> Resende</a:t>
            </a:r>
            <a:endParaRPr sz="800" dirty="0">
              <a:latin typeface="Arial MT"/>
              <a:cs typeface="Arial MT"/>
            </a:endParaRPr>
          </a:p>
          <a:p>
            <a:pPr>
              <a:lnSpc>
                <a:spcPct val="100000"/>
              </a:lnSpc>
              <a:spcBef>
                <a:spcPts val="20"/>
              </a:spcBef>
            </a:pPr>
            <a:endParaRPr sz="1050" dirty="0">
              <a:latin typeface="Arial MT"/>
              <a:cs typeface="Arial MT"/>
            </a:endParaRPr>
          </a:p>
          <a:p>
            <a:pPr algn="ctr">
              <a:lnSpc>
                <a:spcPct val="100000"/>
              </a:lnSpc>
            </a:pPr>
            <a:r>
              <a:rPr sz="1100" dirty="0">
                <a:latin typeface="Arial MT"/>
                <a:cs typeface="Arial MT"/>
              </a:rPr>
              <a:t>1</a:t>
            </a:r>
            <a:r>
              <a:rPr lang="pt-BR" sz="1100" dirty="0">
                <a:latin typeface="Arial MT"/>
                <a:cs typeface="Arial MT"/>
              </a:rPr>
              <a:t>7</a:t>
            </a:r>
            <a:r>
              <a:rPr sz="1100" spc="-20" dirty="0">
                <a:latin typeface="Arial MT"/>
                <a:cs typeface="Arial MT"/>
              </a:rPr>
              <a:t> </a:t>
            </a:r>
            <a:r>
              <a:rPr sz="1100" dirty="0">
                <a:latin typeface="Arial MT"/>
                <a:cs typeface="Arial MT"/>
              </a:rPr>
              <a:t>de</a:t>
            </a:r>
            <a:r>
              <a:rPr sz="1100" spc="-15" dirty="0">
                <a:latin typeface="Arial MT"/>
                <a:cs typeface="Arial MT"/>
              </a:rPr>
              <a:t> </a:t>
            </a:r>
            <a:r>
              <a:rPr lang="pt-BR" sz="1100" spc="-15" dirty="0">
                <a:latin typeface="Arial MT"/>
                <a:cs typeface="Arial MT"/>
              </a:rPr>
              <a:t>Junho</a:t>
            </a:r>
            <a:r>
              <a:rPr sz="1100" spc="-15" dirty="0">
                <a:latin typeface="Arial MT"/>
                <a:cs typeface="Arial MT"/>
              </a:rPr>
              <a:t> </a:t>
            </a:r>
            <a:r>
              <a:rPr sz="1100" dirty="0">
                <a:latin typeface="Arial MT"/>
                <a:cs typeface="Arial MT"/>
              </a:rPr>
              <a:t>de</a:t>
            </a:r>
            <a:r>
              <a:rPr sz="1100" spc="-15" dirty="0">
                <a:latin typeface="Arial MT"/>
                <a:cs typeface="Arial MT"/>
              </a:rPr>
              <a:t> </a:t>
            </a:r>
            <a:r>
              <a:rPr sz="1100" spc="-20" dirty="0">
                <a:latin typeface="Arial MT"/>
                <a:cs typeface="Arial MT"/>
              </a:rPr>
              <a:t>2024</a:t>
            </a:r>
            <a:endParaRPr sz="1100" dirty="0">
              <a:latin typeface="Arial MT"/>
              <a:cs typeface="Arial MT"/>
            </a:endParaRPr>
          </a:p>
        </p:txBody>
      </p:sp>
      <p:sp>
        <p:nvSpPr>
          <p:cNvPr id="41" name="object 41"/>
          <p:cNvSpPr/>
          <p:nvPr/>
        </p:nvSpPr>
        <p:spPr>
          <a:xfrm>
            <a:off x="0" y="3168142"/>
            <a:ext cx="4608195" cy="288290"/>
          </a:xfrm>
          <a:custGeom>
            <a:avLst/>
            <a:gdLst/>
            <a:ahLst/>
            <a:cxnLst/>
            <a:rect l="l" t="t" r="r" b="b"/>
            <a:pathLst>
              <a:path w="4608195" h="288289">
                <a:moveTo>
                  <a:pt x="4608004" y="0"/>
                </a:moveTo>
                <a:lnTo>
                  <a:pt x="0" y="0"/>
                </a:lnTo>
                <a:lnTo>
                  <a:pt x="0" y="143929"/>
                </a:lnTo>
                <a:lnTo>
                  <a:pt x="0" y="287858"/>
                </a:lnTo>
                <a:lnTo>
                  <a:pt x="4608004" y="287858"/>
                </a:lnTo>
                <a:lnTo>
                  <a:pt x="4608004" y="143929"/>
                </a:lnTo>
                <a:lnTo>
                  <a:pt x="4608004" y="0"/>
                </a:lnTo>
                <a:close/>
              </a:path>
            </a:pathLst>
          </a:custGeom>
          <a:solidFill>
            <a:srgbClr val="002147"/>
          </a:solidFill>
        </p:spPr>
        <p:txBody>
          <a:bodyPr wrap="square" lIns="0" tIns="0" rIns="0" bIns="0" rtlCol="0"/>
          <a:lstStyle/>
          <a:p>
            <a:endParaRPr dirty="0"/>
          </a:p>
        </p:txBody>
      </p:sp>
      <p:sp>
        <p:nvSpPr>
          <p:cNvPr id="42" name="object 42"/>
          <p:cNvSpPr txBox="1"/>
          <p:nvPr/>
        </p:nvSpPr>
        <p:spPr>
          <a:xfrm>
            <a:off x="95300" y="3180676"/>
            <a:ext cx="970915" cy="101310"/>
          </a:xfrm>
          <a:prstGeom prst="rect">
            <a:avLst/>
          </a:prstGeom>
        </p:spPr>
        <p:txBody>
          <a:bodyPr vert="horz" wrap="square" lIns="0" tIns="8890" rIns="0" bIns="0" rtlCol="0">
            <a:spAutoFit/>
          </a:bodyPr>
          <a:lstStyle/>
          <a:p>
            <a:pPr marL="12700">
              <a:lnSpc>
                <a:spcPct val="100000"/>
              </a:lnSpc>
              <a:spcBef>
                <a:spcPts val="70"/>
              </a:spcBef>
            </a:pPr>
            <a:r>
              <a:rPr lang="pt-BR" sz="600" dirty="0">
                <a:solidFill>
                  <a:srgbClr val="FFFFFF"/>
                </a:solidFill>
                <a:latin typeface="Arial MT"/>
                <a:cs typeface="Arial MT"/>
              </a:rPr>
              <a:t>Heris Coutinho</a:t>
            </a:r>
            <a:endParaRPr sz="600" dirty="0">
              <a:latin typeface="Arial MT"/>
              <a:cs typeface="Arial MT"/>
            </a:endParaRPr>
          </a:p>
        </p:txBody>
      </p:sp>
      <p:sp>
        <p:nvSpPr>
          <p:cNvPr id="43" name="object 43"/>
          <p:cNvSpPr txBox="1">
            <a:spLocks noGrp="1"/>
          </p:cNvSpPr>
          <p:nvPr>
            <p:ph type="ftr" sz="quarter" idx="5"/>
          </p:nvPr>
        </p:nvSpPr>
        <p:spPr>
          <a:prstGeom prst="rect">
            <a:avLst/>
          </a:prstGeom>
        </p:spPr>
        <p:txBody>
          <a:bodyPr vert="horz" wrap="square" lIns="0" tIns="8890" rIns="0" bIns="0" rtlCol="0">
            <a:spAutoFit/>
          </a:bodyPr>
          <a:lstStyle/>
          <a:p>
            <a:pPr marL="12700">
              <a:lnSpc>
                <a:spcPct val="100000"/>
              </a:lnSpc>
              <a:spcBef>
                <a:spcPts val="70"/>
              </a:spcBef>
            </a:pPr>
            <a:r>
              <a:rPr spc="-25" dirty="0"/>
              <a:t>UnB</a:t>
            </a:r>
          </a:p>
        </p:txBody>
      </p:sp>
    </p:spTree>
  </p:cSld>
  <p:clrMapOvr>
    <a:masterClrMapping/>
  </p:clrMapOvr>
  <p:transition>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object 37"/>
          <p:cNvGrpSpPr/>
          <p:nvPr/>
        </p:nvGrpSpPr>
        <p:grpSpPr>
          <a:xfrm>
            <a:off x="-2721" y="112684"/>
            <a:ext cx="4608195" cy="465455"/>
            <a:chOff x="0" y="203974"/>
            <a:chExt cx="4608195" cy="465455"/>
          </a:xfrm>
        </p:grpSpPr>
        <p:sp>
          <p:nvSpPr>
            <p:cNvPr id="38" name="object 38"/>
            <p:cNvSpPr/>
            <p:nvPr/>
          </p:nvSpPr>
          <p:spPr>
            <a:xfrm>
              <a:off x="0" y="203974"/>
              <a:ext cx="4608195" cy="144145"/>
            </a:xfrm>
            <a:custGeom>
              <a:avLst/>
              <a:gdLst/>
              <a:ahLst/>
              <a:cxnLst/>
              <a:rect l="l" t="t" r="r" b="b"/>
              <a:pathLst>
                <a:path w="4608195" h="144145">
                  <a:moveTo>
                    <a:pt x="4608004" y="0"/>
                  </a:moveTo>
                  <a:lnTo>
                    <a:pt x="0" y="0"/>
                  </a:lnTo>
                  <a:lnTo>
                    <a:pt x="0" y="143929"/>
                  </a:lnTo>
                  <a:lnTo>
                    <a:pt x="4608004" y="143929"/>
                  </a:lnTo>
                  <a:lnTo>
                    <a:pt x="4608004" y="0"/>
                  </a:lnTo>
                  <a:close/>
                </a:path>
              </a:pathLst>
            </a:custGeom>
            <a:solidFill>
              <a:srgbClr val="002147"/>
            </a:solidFill>
          </p:spPr>
          <p:txBody>
            <a:bodyPr wrap="square" lIns="0" tIns="0" rIns="0" bIns="0" rtlCol="0"/>
            <a:lstStyle/>
            <a:p>
              <a:endParaRPr/>
            </a:p>
          </p:txBody>
        </p:sp>
        <p:sp>
          <p:nvSpPr>
            <p:cNvPr id="39" name="object 39"/>
            <p:cNvSpPr/>
            <p:nvPr/>
          </p:nvSpPr>
          <p:spPr>
            <a:xfrm>
              <a:off x="0" y="347903"/>
              <a:ext cx="4608195" cy="321945"/>
            </a:xfrm>
            <a:custGeom>
              <a:avLst/>
              <a:gdLst/>
              <a:ahLst/>
              <a:cxnLst/>
              <a:rect l="l" t="t" r="r" b="b"/>
              <a:pathLst>
                <a:path w="4608195" h="321945">
                  <a:moveTo>
                    <a:pt x="4608004" y="0"/>
                  </a:moveTo>
                  <a:lnTo>
                    <a:pt x="0" y="0"/>
                  </a:lnTo>
                  <a:lnTo>
                    <a:pt x="0" y="321500"/>
                  </a:lnTo>
                  <a:lnTo>
                    <a:pt x="4608004" y="321500"/>
                  </a:lnTo>
                  <a:lnTo>
                    <a:pt x="4608004" y="0"/>
                  </a:lnTo>
                  <a:close/>
                </a:path>
              </a:pathLst>
            </a:custGeom>
            <a:solidFill>
              <a:srgbClr val="F2F2F2"/>
            </a:solidFill>
          </p:spPr>
          <p:txBody>
            <a:bodyPr wrap="square" lIns="0" tIns="0" rIns="0" bIns="0" rtlCol="0"/>
            <a:lstStyle/>
            <a:p>
              <a:endParaRPr/>
            </a:p>
          </p:txBody>
        </p:sp>
      </p:grpSp>
      <p:pic>
        <p:nvPicPr>
          <p:cNvPr id="41" name="object 41"/>
          <p:cNvPicPr/>
          <p:nvPr/>
        </p:nvPicPr>
        <p:blipFill>
          <a:blip r:embed="rId2" cstate="print"/>
          <a:stretch>
            <a:fillRect/>
          </a:stretch>
        </p:blipFill>
        <p:spPr>
          <a:xfrm>
            <a:off x="3859174" y="345412"/>
            <a:ext cx="539910" cy="287975"/>
          </a:xfrm>
          <a:prstGeom prst="rect">
            <a:avLst/>
          </a:prstGeom>
        </p:spPr>
      </p:pic>
      <p:sp>
        <p:nvSpPr>
          <p:cNvPr id="43" name="object 43"/>
          <p:cNvSpPr/>
          <p:nvPr/>
        </p:nvSpPr>
        <p:spPr>
          <a:xfrm>
            <a:off x="0" y="3168142"/>
            <a:ext cx="4608195" cy="288290"/>
          </a:xfrm>
          <a:custGeom>
            <a:avLst/>
            <a:gdLst/>
            <a:ahLst/>
            <a:cxnLst/>
            <a:rect l="l" t="t" r="r" b="b"/>
            <a:pathLst>
              <a:path w="4608195" h="288289">
                <a:moveTo>
                  <a:pt x="4608004" y="0"/>
                </a:moveTo>
                <a:lnTo>
                  <a:pt x="0" y="0"/>
                </a:lnTo>
                <a:lnTo>
                  <a:pt x="0" y="143929"/>
                </a:lnTo>
                <a:lnTo>
                  <a:pt x="0" y="287858"/>
                </a:lnTo>
                <a:lnTo>
                  <a:pt x="4608004" y="287858"/>
                </a:lnTo>
                <a:lnTo>
                  <a:pt x="4608004" y="143941"/>
                </a:lnTo>
                <a:lnTo>
                  <a:pt x="4608004" y="0"/>
                </a:lnTo>
                <a:close/>
              </a:path>
            </a:pathLst>
          </a:custGeom>
          <a:solidFill>
            <a:srgbClr val="002147"/>
          </a:solidFill>
        </p:spPr>
        <p:txBody>
          <a:bodyPr wrap="square" lIns="0" tIns="0" rIns="0" bIns="0" rtlCol="0"/>
          <a:lstStyle/>
          <a:p>
            <a:endParaRPr/>
          </a:p>
        </p:txBody>
      </p:sp>
      <p:sp>
        <p:nvSpPr>
          <p:cNvPr id="45" name="object 45"/>
          <p:cNvSpPr txBox="1">
            <a:spLocks noGrp="1"/>
          </p:cNvSpPr>
          <p:nvPr>
            <p:ph type="ftr" sz="quarter" idx="5"/>
          </p:nvPr>
        </p:nvSpPr>
        <p:spPr>
          <a:prstGeom prst="rect">
            <a:avLst/>
          </a:prstGeom>
        </p:spPr>
        <p:txBody>
          <a:bodyPr vert="horz" wrap="square" lIns="0" tIns="8890" rIns="0" bIns="0" rtlCol="0">
            <a:spAutoFit/>
          </a:bodyPr>
          <a:lstStyle/>
          <a:p>
            <a:pPr marL="12700">
              <a:lnSpc>
                <a:spcPct val="100000"/>
              </a:lnSpc>
              <a:spcBef>
                <a:spcPts val="70"/>
              </a:spcBef>
            </a:pPr>
            <a:r>
              <a:rPr spc="-25" dirty="0"/>
              <a:t>UnB</a:t>
            </a:r>
          </a:p>
        </p:txBody>
      </p:sp>
      <p:sp>
        <p:nvSpPr>
          <p:cNvPr id="47" name="object 42">
            <a:extLst>
              <a:ext uri="{FF2B5EF4-FFF2-40B4-BE49-F238E27FC236}">
                <a16:creationId xmlns:a16="http://schemas.microsoft.com/office/drawing/2014/main" id="{169BEED2-FB55-433C-9DE5-B95D5E6FEC76}"/>
              </a:ext>
            </a:extLst>
          </p:cNvPr>
          <p:cNvSpPr txBox="1"/>
          <p:nvPr/>
        </p:nvSpPr>
        <p:spPr>
          <a:xfrm>
            <a:off x="95300" y="3180676"/>
            <a:ext cx="970915" cy="101310"/>
          </a:xfrm>
          <a:prstGeom prst="rect">
            <a:avLst/>
          </a:prstGeom>
        </p:spPr>
        <p:txBody>
          <a:bodyPr vert="horz" wrap="square" lIns="0" tIns="8890" rIns="0" bIns="0" rtlCol="0">
            <a:spAutoFit/>
          </a:bodyPr>
          <a:lstStyle/>
          <a:p>
            <a:pPr marL="12700">
              <a:lnSpc>
                <a:spcPct val="100000"/>
              </a:lnSpc>
              <a:spcBef>
                <a:spcPts val="70"/>
              </a:spcBef>
            </a:pPr>
            <a:r>
              <a:rPr lang="pt-BR" sz="600" dirty="0">
                <a:solidFill>
                  <a:srgbClr val="FFFFFF"/>
                </a:solidFill>
                <a:latin typeface="Arial MT"/>
                <a:cs typeface="Arial MT"/>
              </a:rPr>
              <a:t>Heris Coutinho</a:t>
            </a:r>
            <a:endParaRPr sz="600" dirty="0">
              <a:latin typeface="Arial MT"/>
              <a:cs typeface="Arial MT"/>
            </a:endParaRPr>
          </a:p>
        </p:txBody>
      </p:sp>
      <p:sp>
        <p:nvSpPr>
          <p:cNvPr id="44" name="Retângulo 43">
            <a:extLst>
              <a:ext uri="{FF2B5EF4-FFF2-40B4-BE49-F238E27FC236}">
                <a16:creationId xmlns:a16="http://schemas.microsoft.com/office/drawing/2014/main" id="{3E6522B1-DE40-45CD-AAF1-6B5D54A71C40}"/>
              </a:ext>
            </a:extLst>
          </p:cNvPr>
          <p:cNvSpPr/>
          <p:nvPr/>
        </p:nvSpPr>
        <p:spPr>
          <a:xfrm>
            <a:off x="0" y="667141"/>
            <a:ext cx="4512994" cy="3203441"/>
          </a:xfrm>
          <a:prstGeom prst="rect">
            <a:avLst/>
          </a:prstGeom>
        </p:spPr>
        <p:txBody>
          <a:bodyPr wrap="square">
            <a:spAutoFit/>
          </a:bodyPr>
          <a:lstStyle/>
          <a:p>
            <a:pPr marL="171450" indent="-171450" algn="just">
              <a:buFont typeface="Arial" panose="020B0604020202020204" pitchFamily="34" charset="0"/>
              <a:buChar char="•"/>
            </a:pPr>
            <a:r>
              <a:rPr lang="pt-PT" sz="1100" dirty="0">
                <a:latin typeface="Times New Roman" panose="02020603050405020304" pitchFamily="18" charset="0"/>
                <a:cs typeface="Times New Roman" panose="02020603050405020304" pitchFamily="18" charset="0"/>
              </a:rPr>
              <a:t>INTRODUÇÃO</a:t>
            </a:r>
          </a:p>
          <a:p>
            <a:pPr marL="171450" indent="-171450" algn="just">
              <a:buFont typeface="Arial" panose="020B0604020202020204" pitchFamily="34" charset="0"/>
              <a:buChar char="•"/>
            </a:pPr>
            <a:endParaRPr lang="pt-PT" sz="1100" dirty="0">
              <a:latin typeface="Times New Roman" panose="02020603050405020304" pitchFamily="18" charset="0"/>
              <a:cs typeface="Times New Roman" panose="02020603050405020304" pitchFamily="18" charset="0"/>
            </a:endParaRPr>
          </a:p>
          <a:p>
            <a:pPr marL="171450" indent="-171450" algn="just">
              <a:buFont typeface="Arial" panose="020B0604020202020204" pitchFamily="34" charset="0"/>
              <a:buChar char="•"/>
            </a:pPr>
            <a:r>
              <a:rPr lang="pt-PT" sz="1100" dirty="0">
                <a:latin typeface="Times New Roman" panose="02020603050405020304" pitchFamily="18" charset="0"/>
                <a:cs typeface="Times New Roman" panose="02020603050405020304" pitchFamily="18" charset="0"/>
              </a:rPr>
              <a:t>MODELAGEM DO ESTUDO</a:t>
            </a:r>
          </a:p>
          <a:p>
            <a:pPr algn="just"/>
            <a:endParaRPr lang="pt-PT" sz="1100" dirty="0">
              <a:latin typeface="Times New Roman" panose="02020603050405020304" pitchFamily="18" charset="0"/>
              <a:cs typeface="Times New Roman" panose="02020603050405020304" pitchFamily="18" charset="0"/>
            </a:endParaRPr>
          </a:p>
          <a:p>
            <a:pPr marL="171450" indent="-171450" algn="just">
              <a:buFont typeface="Arial" panose="020B0604020202020204" pitchFamily="34" charset="0"/>
              <a:buChar char="•"/>
            </a:pPr>
            <a:r>
              <a:rPr lang="pt-PT" sz="1100" dirty="0">
                <a:latin typeface="Times New Roman" panose="02020603050405020304" pitchFamily="18" charset="0"/>
                <a:cs typeface="Times New Roman" panose="02020603050405020304" pitchFamily="18" charset="0"/>
              </a:rPr>
              <a:t>PRAGMATISMO POLÍTCO</a:t>
            </a:r>
          </a:p>
          <a:p>
            <a:pPr marL="171450" indent="-171450" algn="just">
              <a:buFont typeface="Arial" panose="020B0604020202020204" pitchFamily="34" charset="0"/>
              <a:buChar char="•"/>
            </a:pPr>
            <a:endParaRPr lang="pt-PT" sz="1100" dirty="0">
              <a:latin typeface="Times New Roman" panose="02020603050405020304" pitchFamily="18" charset="0"/>
              <a:cs typeface="Times New Roman" panose="02020603050405020304" pitchFamily="18" charset="0"/>
            </a:endParaRPr>
          </a:p>
          <a:p>
            <a:pPr marL="171450" indent="-171450" algn="just">
              <a:buFont typeface="Arial" panose="020B0604020202020204" pitchFamily="34" charset="0"/>
              <a:buChar char="•"/>
            </a:pPr>
            <a:r>
              <a:rPr lang="pt-PT" sz="1100" dirty="0">
                <a:latin typeface="Times New Roman" panose="02020603050405020304" pitchFamily="18" charset="0"/>
                <a:cs typeface="Times New Roman" panose="02020603050405020304" pitchFamily="18" charset="0"/>
              </a:rPr>
              <a:t>INFLUÊNCIA DA IDEOLOGIA</a:t>
            </a:r>
          </a:p>
          <a:p>
            <a:pPr marL="171450" indent="-171450" algn="just">
              <a:buFont typeface="Arial" panose="020B0604020202020204" pitchFamily="34" charset="0"/>
              <a:buChar char="•"/>
            </a:pPr>
            <a:endParaRPr lang="pt-PT" sz="1100" dirty="0">
              <a:latin typeface="Times New Roman" panose="02020603050405020304" pitchFamily="18" charset="0"/>
              <a:cs typeface="Times New Roman" panose="02020603050405020304" pitchFamily="18" charset="0"/>
            </a:endParaRPr>
          </a:p>
          <a:p>
            <a:pPr marL="171450" indent="-171450" algn="just">
              <a:buFont typeface="Arial" panose="020B0604020202020204" pitchFamily="34" charset="0"/>
              <a:buChar char="•"/>
            </a:pPr>
            <a:r>
              <a:rPr lang="pt-PT" sz="1100" dirty="0">
                <a:latin typeface="Times New Roman" panose="02020603050405020304" pitchFamily="18" charset="0"/>
                <a:cs typeface="Times New Roman" panose="02020603050405020304" pitchFamily="18" charset="0"/>
              </a:rPr>
              <a:t>OBSERVAÇÕES FINAIS</a:t>
            </a:r>
          </a:p>
          <a:p>
            <a:pPr marL="171450" indent="-171450" algn="just">
              <a:buFont typeface="Arial" panose="020B0604020202020204" pitchFamily="34" charset="0"/>
              <a:buChar char="•"/>
            </a:pPr>
            <a:endParaRPr lang="pt-PT" sz="1100" dirty="0">
              <a:latin typeface="Times New Roman" panose="02020603050405020304" pitchFamily="18" charset="0"/>
              <a:cs typeface="Times New Roman" panose="02020603050405020304" pitchFamily="18" charset="0"/>
            </a:endParaRPr>
          </a:p>
          <a:p>
            <a:pPr marL="171450" indent="-171450" algn="just">
              <a:buFont typeface="Arial" panose="020B0604020202020204" pitchFamily="34" charset="0"/>
              <a:buChar char="•"/>
            </a:pPr>
            <a:endParaRPr lang="pt-PT" sz="1100" dirty="0">
              <a:latin typeface="Times New Roman" panose="02020603050405020304" pitchFamily="18" charset="0"/>
              <a:cs typeface="Times New Roman" panose="02020603050405020304" pitchFamily="18" charset="0"/>
            </a:endParaRPr>
          </a:p>
          <a:p>
            <a:pPr marL="171450" indent="-171450" algn="just">
              <a:buFont typeface="Arial" panose="020B0604020202020204" pitchFamily="34" charset="0"/>
              <a:buChar char="•"/>
            </a:pPr>
            <a:endParaRPr lang="pt-PT" sz="1100" dirty="0">
              <a:latin typeface="Times New Roman" panose="02020603050405020304" pitchFamily="18" charset="0"/>
              <a:cs typeface="Times New Roman" panose="02020603050405020304" pitchFamily="18" charset="0"/>
            </a:endParaRPr>
          </a:p>
          <a:p>
            <a:pPr marL="171450" indent="-171450" algn="just">
              <a:buFont typeface="Arial" panose="020B0604020202020204" pitchFamily="34" charset="0"/>
              <a:buChar char="•"/>
            </a:pPr>
            <a:endParaRPr lang="pt-PT" sz="1100" dirty="0">
              <a:latin typeface="Times New Roman" panose="02020603050405020304" pitchFamily="18" charset="0"/>
              <a:cs typeface="Times New Roman" panose="02020603050405020304" pitchFamily="18" charset="0"/>
            </a:endParaRPr>
          </a:p>
          <a:p>
            <a:pPr algn="just"/>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BR" sz="1100" dirty="0">
              <a:latin typeface="Times New Roman" panose="02020603050405020304" pitchFamily="18" charset="0"/>
              <a:cs typeface="Times New Roman" panose="02020603050405020304" pitchFamily="18" charset="0"/>
            </a:endParaRPr>
          </a:p>
          <a:p>
            <a:pPr marL="694055" indent="-171450" algn="just">
              <a:spcBef>
                <a:spcPts val="495"/>
              </a:spcBef>
              <a:spcAft>
                <a:spcPts val="0"/>
              </a:spcAft>
              <a:buFont typeface="Wingdings" panose="05000000000000000000" pitchFamily="2" charset="2"/>
              <a:buChar char="Ø"/>
            </a:pPr>
            <a:endParaRPr lang="pt-BR" sz="1100" dirty="0">
              <a:effectLst/>
              <a:latin typeface="Times New Roman" panose="02020603050405020304" pitchFamily="18" charset="0"/>
              <a:ea typeface="Arial MT"/>
              <a:cs typeface="Times New Roman" panose="02020603050405020304" pitchFamily="18" charset="0"/>
            </a:endParaRPr>
          </a:p>
        </p:txBody>
      </p:sp>
    </p:spTree>
    <p:extLst>
      <p:ext uri="{BB962C8B-B14F-4D97-AF65-F5344CB8AC3E}">
        <p14:creationId xmlns:p14="http://schemas.microsoft.com/office/powerpoint/2010/main" val="131545102"/>
      </p:ext>
    </p:extLst>
  </p:cSld>
  <p:clrMapOvr>
    <a:masterClrMapping/>
  </p:clrMapOvr>
  <p:transition>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object 37"/>
          <p:cNvGrpSpPr/>
          <p:nvPr/>
        </p:nvGrpSpPr>
        <p:grpSpPr>
          <a:xfrm>
            <a:off x="0" y="128123"/>
            <a:ext cx="4608195" cy="465455"/>
            <a:chOff x="0" y="203974"/>
            <a:chExt cx="4608195" cy="465455"/>
          </a:xfrm>
        </p:grpSpPr>
        <p:sp>
          <p:nvSpPr>
            <p:cNvPr id="38" name="object 38"/>
            <p:cNvSpPr/>
            <p:nvPr/>
          </p:nvSpPr>
          <p:spPr>
            <a:xfrm>
              <a:off x="0" y="203974"/>
              <a:ext cx="4608195" cy="144145"/>
            </a:xfrm>
            <a:custGeom>
              <a:avLst/>
              <a:gdLst/>
              <a:ahLst/>
              <a:cxnLst/>
              <a:rect l="l" t="t" r="r" b="b"/>
              <a:pathLst>
                <a:path w="4608195" h="144145">
                  <a:moveTo>
                    <a:pt x="4608004" y="0"/>
                  </a:moveTo>
                  <a:lnTo>
                    <a:pt x="0" y="0"/>
                  </a:lnTo>
                  <a:lnTo>
                    <a:pt x="0" y="143929"/>
                  </a:lnTo>
                  <a:lnTo>
                    <a:pt x="4608004" y="143929"/>
                  </a:lnTo>
                  <a:lnTo>
                    <a:pt x="4608004" y="0"/>
                  </a:lnTo>
                  <a:close/>
                </a:path>
              </a:pathLst>
            </a:custGeom>
            <a:solidFill>
              <a:srgbClr val="002147"/>
            </a:solidFill>
          </p:spPr>
          <p:txBody>
            <a:bodyPr wrap="square" lIns="0" tIns="0" rIns="0" bIns="0" rtlCol="0"/>
            <a:lstStyle/>
            <a:p>
              <a:endParaRPr/>
            </a:p>
          </p:txBody>
        </p:sp>
        <p:sp>
          <p:nvSpPr>
            <p:cNvPr id="39" name="object 39"/>
            <p:cNvSpPr/>
            <p:nvPr/>
          </p:nvSpPr>
          <p:spPr>
            <a:xfrm>
              <a:off x="0" y="347903"/>
              <a:ext cx="4608195" cy="321945"/>
            </a:xfrm>
            <a:custGeom>
              <a:avLst/>
              <a:gdLst/>
              <a:ahLst/>
              <a:cxnLst/>
              <a:rect l="l" t="t" r="r" b="b"/>
              <a:pathLst>
                <a:path w="4608195" h="321945">
                  <a:moveTo>
                    <a:pt x="4608004" y="0"/>
                  </a:moveTo>
                  <a:lnTo>
                    <a:pt x="0" y="0"/>
                  </a:lnTo>
                  <a:lnTo>
                    <a:pt x="0" y="321500"/>
                  </a:lnTo>
                  <a:lnTo>
                    <a:pt x="4608004" y="321500"/>
                  </a:lnTo>
                  <a:lnTo>
                    <a:pt x="4608004" y="0"/>
                  </a:lnTo>
                  <a:close/>
                </a:path>
              </a:pathLst>
            </a:custGeom>
            <a:solidFill>
              <a:srgbClr val="F2F2F2"/>
            </a:solidFill>
          </p:spPr>
          <p:txBody>
            <a:bodyPr wrap="square" lIns="0" tIns="0" rIns="0" bIns="0" rtlCol="0"/>
            <a:lstStyle/>
            <a:p>
              <a:endParaRPr/>
            </a:p>
          </p:txBody>
        </p:sp>
      </p:grpSp>
      <p:pic>
        <p:nvPicPr>
          <p:cNvPr id="41" name="object 41"/>
          <p:cNvPicPr/>
          <p:nvPr/>
        </p:nvPicPr>
        <p:blipFill>
          <a:blip r:embed="rId2" cstate="print"/>
          <a:stretch>
            <a:fillRect/>
          </a:stretch>
        </p:blipFill>
        <p:spPr>
          <a:xfrm>
            <a:off x="3859174" y="345412"/>
            <a:ext cx="539910" cy="287975"/>
          </a:xfrm>
          <a:prstGeom prst="rect">
            <a:avLst/>
          </a:prstGeom>
        </p:spPr>
      </p:pic>
      <p:sp>
        <p:nvSpPr>
          <p:cNvPr id="43" name="object 43"/>
          <p:cNvSpPr/>
          <p:nvPr/>
        </p:nvSpPr>
        <p:spPr>
          <a:xfrm>
            <a:off x="0" y="3168142"/>
            <a:ext cx="4608195" cy="288290"/>
          </a:xfrm>
          <a:custGeom>
            <a:avLst/>
            <a:gdLst/>
            <a:ahLst/>
            <a:cxnLst/>
            <a:rect l="l" t="t" r="r" b="b"/>
            <a:pathLst>
              <a:path w="4608195" h="288289">
                <a:moveTo>
                  <a:pt x="4608004" y="0"/>
                </a:moveTo>
                <a:lnTo>
                  <a:pt x="0" y="0"/>
                </a:lnTo>
                <a:lnTo>
                  <a:pt x="0" y="143929"/>
                </a:lnTo>
                <a:lnTo>
                  <a:pt x="0" y="287858"/>
                </a:lnTo>
                <a:lnTo>
                  <a:pt x="4608004" y="287858"/>
                </a:lnTo>
                <a:lnTo>
                  <a:pt x="4608004" y="143941"/>
                </a:lnTo>
                <a:lnTo>
                  <a:pt x="4608004" y="0"/>
                </a:lnTo>
                <a:close/>
              </a:path>
            </a:pathLst>
          </a:custGeom>
          <a:solidFill>
            <a:srgbClr val="002147"/>
          </a:solidFill>
        </p:spPr>
        <p:txBody>
          <a:bodyPr wrap="square" lIns="0" tIns="0" rIns="0" bIns="0" rtlCol="0"/>
          <a:lstStyle/>
          <a:p>
            <a:endParaRPr/>
          </a:p>
        </p:txBody>
      </p:sp>
      <p:sp>
        <p:nvSpPr>
          <p:cNvPr id="45" name="object 45"/>
          <p:cNvSpPr txBox="1">
            <a:spLocks noGrp="1"/>
          </p:cNvSpPr>
          <p:nvPr>
            <p:ph type="ftr" sz="quarter" idx="5"/>
          </p:nvPr>
        </p:nvSpPr>
        <p:spPr>
          <a:prstGeom prst="rect">
            <a:avLst/>
          </a:prstGeom>
        </p:spPr>
        <p:txBody>
          <a:bodyPr vert="horz" wrap="square" lIns="0" tIns="8890" rIns="0" bIns="0" rtlCol="0">
            <a:spAutoFit/>
          </a:bodyPr>
          <a:lstStyle/>
          <a:p>
            <a:pPr marL="12700">
              <a:lnSpc>
                <a:spcPct val="100000"/>
              </a:lnSpc>
              <a:spcBef>
                <a:spcPts val="70"/>
              </a:spcBef>
            </a:pPr>
            <a:r>
              <a:rPr spc="-25" dirty="0"/>
              <a:t>UnB</a:t>
            </a:r>
          </a:p>
        </p:txBody>
      </p:sp>
      <p:sp>
        <p:nvSpPr>
          <p:cNvPr id="47" name="object 42">
            <a:extLst>
              <a:ext uri="{FF2B5EF4-FFF2-40B4-BE49-F238E27FC236}">
                <a16:creationId xmlns:a16="http://schemas.microsoft.com/office/drawing/2014/main" id="{169BEED2-FB55-433C-9DE5-B95D5E6FEC76}"/>
              </a:ext>
            </a:extLst>
          </p:cNvPr>
          <p:cNvSpPr txBox="1"/>
          <p:nvPr/>
        </p:nvSpPr>
        <p:spPr>
          <a:xfrm>
            <a:off x="95300" y="3180676"/>
            <a:ext cx="970915" cy="101310"/>
          </a:xfrm>
          <a:prstGeom prst="rect">
            <a:avLst/>
          </a:prstGeom>
        </p:spPr>
        <p:txBody>
          <a:bodyPr vert="horz" wrap="square" lIns="0" tIns="8890" rIns="0" bIns="0" rtlCol="0">
            <a:spAutoFit/>
          </a:bodyPr>
          <a:lstStyle/>
          <a:p>
            <a:pPr marL="12700">
              <a:lnSpc>
                <a:spcPct val="100000"/>
              </a:lnSpc>
              <a:spcBef>
                <a:spcPts val="70"/>
              </a:spcBef>
            </a:pPr>
            <a:r>
              <a:rPr lang="pt-BR" sz="600" dirty="0">
                <a:solidFill>
                  <a:srgbClr val="FFFFFF"/>
                </a:solidFill>
                <a:latin typeface="Arial MT"/>
                <a:cs typeface="Arial MT"/>
              </a:rPr>
              <a:t>Heris Coutinho</a:t>
            </a:r>
            <a:endParaRPr sz="600" dirty="0">
              <a:latin typeface="Arial MT"/>
              <a:cs typeface="Arial MT"/>
            </a:endParaRPr>
          </a:p>
        </p:txBody>
      </p:sp>
      <p:sp>
        <p:nvSpPr>
          <p:cNvPr id="44" name="Retângulo 43">
            <a:extLst>
              <a:ext uri="{FF2B5EF4-FFF2-40B4-BE49-F238E27FC236}">
                <a16:creationId xmlns:a16="http://schemas.microsoft.com/office/drawing/2014/main" id="{3E6522B1-DE40-45CD-AAF1-6B5D54A71C40}"/>
              </a:ext>
            </a:extLst>
          </p:cNvPr>
          <p:cNvSpPr/>
          <p:nvPr/>
        </p:nvSpPr>
        <p:spPr>
          <a:xfrm>
            <a:off x="-361950" y="667142"/>
            <a:ext cx="4874944" cy="2380139"/>
          </a:xfrm>
          <a:prstGeom prst="rect">
            <a:avLst/>
          </a:prstGeom>
        </p:spPr>
        <p:txBody>
          <a:bodyPr wrap="square">
            <a:spAutoFit/>
          </a:bodyPr>
          <a:lstStyle/>
          <a:p>
            <a:pPr marL="522605" algn="just">
              <a:spcBef>
                <a:spcPts val="495"/>
              </a:spcBef>
              <a:spcAft>
                <a:spcPts val="0"/>
              </a:spcAft>
            </a:pPr>
            <a:r>
              <a:rPr lang="pt-PT" sz="1100" b="1" u="sng" dirty="0">
                <a:effectLst/>
                <a:latin typeface="Times New Roman" panose="02020603050405020304" pitchFamily="18" charset="0"/>
                <a:ea typeface="Arial MT"/>
                <a:cs typeface="Times New Roman" panose="02020603050405020304" pitchFamily="18" charset="0"/>
              </a:rPr>
              <a:t>Definição</a:t>
            </a:r>
            <a:endParaRPr lang="pt-PT" sz="1100" b="1" u="sng" dirty="0">
              <a:latin typeface="Times New Roman" panose="02020603050405020304" pitchFamily="18" charset="0"/>
              <a:ea typeface="Arial MT"/>
              <a:cs typeface="Times New Roman" panose="02020603050405020304" pitchFamily="18" charset="0"/>
            </a:endParaRPr>
          </a:p>
          <a:p>
            <a:pPr marL="522605" algn="just">
              <a:spcBef>
                <a:spcPts val="495"/>
              </a:spcBef>
              <a:spcAft>
                <a:spcPts val="0"/>
              </a:spcAft>
            </a:pPr>
            <a:r>
              <a:rPr lang="pt-PT" sz="1100" dirty="0">
                <a:effectLst/>
                <a:latin typeface="Times New Roman" panose="02020603050405020304" pitchFamily="18" charset="0"/>
                <a:ea typeface="Arial MT"/>
                <a:cs typeface="Times New Roman" panose="02020603050405020304" pitchFamily="18" charset="0"/>
              </a:rPr>
              <a:t>Os</a:t>
            </a:r>
            <a:r>
              <a:rPr lang="pt-BR" sz="1100"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sistemas</a:t>
            </a:r>
            <a:r>
              <a:rPr lang="pt-PT" sz="1100" spc="50"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partidários</a:t>
            </a:r>
            <a:r>
              <a:rPr lang="pt-PT" sz="1100" spc="55"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altamente</a:t>
            </a:r>
            <a:r>
              <a:rPr lang="pt-PT" sz="1100" spc="55"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fragmentados</a:t>
            </a:r>
            <a:r>
              <a:rPr lang="pt-PT" sz="1100" spc="55"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são</a:t>
            </a:r>
            <a:r>
              <a:rPr lang="pt-PT" sz="1100" spc="55"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compostos</a:t>
            </a:r>
            <a:r>
              <a:rPr lang="pt-PT" sz="1100" spc="55"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por</a:t>
            </a:r>
            <a:r>
              <a:rPr lang="pt-PT" sz="1100" spc="50"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um</a:t>
            </a:r>
            <a:r>
              <a:rPr lang="pt-PT" sz="1100" spc="55"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grande</a:t>
            </a:r>
            <a:r>
              <a:rPr lang="pt-PT" sz="1100" spc="55"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número</a:t>
            </a:r>
            <a:r>
              <a:rPr lang="pt-PT" sz="1100" spc="55"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de</a:t>
            </a:r>
            <a:r>
              <a:rPr lang="pt-PT" sz="1100" spc="55"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grupos</a:t>
            </a:r>
            <a:r>
              <a:rPr lang="pt-PT" sz="1100" spc="55"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políticos,</a:t>
            </a:r>
            <a:r>
              <a:rPr lang="pt-BR" sz="1100" dirty="0">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muitos</a:t>
            </a:r>
            <a:r>
              <a:rPr lang="pt-PT" sz="1100" spc="45"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dos</a:t>
            </a:r>
            <a:r>
              <a:rPr lang="pt-PT" sz="1100" spc="45"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quais</a:t>
            </a:r>
            <a:r>
              <a:rPr lang="pt-PT" sz="1100" spc="50"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têm</a:t>
            </a:r>
            <a:r>
              <a:rPr lang="pt-PT" sz="1100" spc="45"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um</a:t>
            </a:r>
            <a:r>
              <a:rPr lang="pt-PT" sz="1100" spc="50"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poder</a:t>
            </a:r>
            <a:r>
              <a:rPr lang="pt-PT" sz="1100" spc="45"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de</a:t>
            </a:r>
            <a:r>
              <a:rPr lang="pt-PT" sz="1100" spc="50"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negociação</a:t>
            </a:r>
            <a:r>
              <a:rPr lang="pt-PT" sz="1100" spc="45"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insignificante</a:t>
            </a:r>
            <a:r>
              <a:rPr lang="pt-PT" sz="1100" spc="50"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quando</a:t>
            </a:r>
            <a:r>
              <a:rPr lang="pt-PT" sz="1100" spc="45"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se</a:t>
            </a:r>
            <a:r>
              <a:rPr lang="pt-PT" sz="1100" spc="50"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trata</a:t>
            </a:r>
            <a:r>
              <a:rPr lang="pt-PT" sz="1100" spc="45"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de</a:t>
            </a:r>
            <a:r>
              <a:rPr lang="pt-PT" sz="1100" spc="45"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negociações</a:t>
            </a:r>
            <a:r>
              <a:rPr lang="pt-PT" sz="1100" spc="50"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de</a:t>
            </a:r>
            <a:r>
              <a:rPr lang="pt-PT" sz="1100" spc="45"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alianças</a:t>
            </a:r>
            <a:r>
              <a:rPr lang="pt-PT" sz="1100" spc="50"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eleitorais.</a:t>
            </a:r>
            <a:r>
              <a:rPr lang="pt-PT" sz="1100" spc="-180" dirty="0">
                <a:effectLst/>
                <a:latin typeface="Times New Roman" panose="02020603050405020304" pitchFamily="18" charset="0"/>
                <a:ea typeface="Arial MT"/>
                <a:cs typeface="Times New Roman" panose="02020603050405020304" pitchFamily="18" charset="0"/>
              </a:rPr>
              <a:t> </a:t>
            </a:r>
          </a:p>
          <a:p>
            <a:pPr marL="694055" indent="-171450" algn="just">
              <a:spcBef>
                <a:spcPts val="495"/>
              </a:spcBef>
              <a:spcAft>
                <a:spcPts val="0"/>
              </a:spcAft>
              <a:buFont typeface="Wingdings" panose="05000000000000000000" pitchFamily="2" charset="2"/>
              <a:buChar char="Ø"/>
            </a:pPr>
            <a:r>
              <a:rPr lang="pt-PT" sz="1100" dirty="0">
                <a:effectLst/>
                <a:latin typeface="Times New Roman" panose="02020603050405020304" pitchFamily="18" charset="0"/>
                <a:ea typeface="Arial MT"/>
                <a:cs typeface="Times New Roman" panose="02020603050405020304" pitchFamily="18" charset="0"/>
              </a:rPr>
              <a:t>Inspirados no sistema brasileiro – um dos mais fragmentados do mundo – </a:t>
            </a:r>
            <a:r>
              <a:rPr lang="pt-PT" sz="1100" dirty="0">
                <a:latin typeface="Times New Roman" panose="02020603050405020304" pitchFamily="18" charset="0"/>
                <a:ea typeface="Arial MT"/>
                <a:cs typeface="Times New Roman" panose="02020603050405020304" pitchFamily="18" charset="0"/>
              </a:rPr>
              <a:t>o artigo apresenta</a:t>
            </a:r>
            <a:r>
              <a:rPr lang="pt-PT" sz="1100" dirty="0">
                <a:effectLst/>
                <a:latin typeface="Times New Roman" panose="02020603050405020304" pitchFamily="18" charset="0"/>
                <a:ea typeface="Arial MT"/>
                <a:cs typeface="Times New Roman" panose="02020603050405020304" pitchFamily="18" charset="0"/>
              </a:rPr>
              <a:t> um modelo estilizado de</a:t>
            </a:r>
            <a:r>
              <a:rPr lang="pt-PT" sz="1100" spc="5"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alianças</a:t>
            </a:r>
            <a:r>
              <a:rPr lang="pt-PT" sz="1100" spc="-10"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eleitorais</a:t>
            </a:r>
            <a:r>
              <a:rPr lang="pt-PT" sz="1100" spc="-5"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em</a:t>
            </a:r>
            <a:r>
              <a:rPr lang="pt-PT" sz="1100" spc="-5"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que</a:t>
            </a:r>
            <a:r>
              <a:rPr lang="pt-PT" sz="1100" spc="-5"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há</a:t>
            </a:r>
            <a:r>
              <a:rPr lang="pt-PT" sz="1100" spc="-10"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uma</a:t>
            </a:r>
            <a:r>
              <a:rPr lang="pt-PT" sz="1100" spc="-5"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competição</a:t>
            </a:r>
            <a:r>
              <a:rPr lang="pt-PT" sz="1100" spc="-5"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pelo</a:t>
            </a:r>
            <a:r>
              <a:rPr lang="pt-PT" sz="1100" spc="-5"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apoio</a:t>
            </a:r>
            <a:r>
              <a:rPr lang="pt-PT" sz="1100" spc="-10"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dos</a:t>
            </a:r>
            <a:r>
              <a:rPr lang="pt-PT" sz="1100" spc="-5"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pequenos</a:t>
            </a:r>
            <a:r>
              <a:rPr lang="pt-PT" sz="1100" spc="-5" dirty="0">
                <a:effectLst/>
                <a:latin typeface="Times New Roman" panose="02020603050405020304" pitchFamily="18" charset="0"/>
                <a:ea typeface="Arial MT"/>
                <a:cs typeface="Times New Roman" panose="02020603050405020304" pitchFamily="18" charset="0"/>
              </a:rPr>
              <a:t> </a:t>
            </a:r>
            <a:r>
              <a:rPr lang="pt-PT" sz="1100" dirty="0">
                <a:effectLst/>
                <a:latin typeface="Times New Roman" panose="02020603050405020304" pitchFamily="18" charset="0"/>
                <a:ea typeface="Arial MT"/>
                <a:cs typeface="Times New Roman" panose="02020603050405020304" pitchFamily="18" charset="0"/>
              </a:rPr>
              <a:t>partidos.</a:t>
            </a:r>
          </a:p>
          <a:p>
            <a:pPr marL="694055" indent="-171450" algn="just">
              <a:spcBef>
                <a:spcPts val="495"/>
              </a:spcBef>
              <a:spcAft>
                <a:spcPts val="0"/>
              </a:spcAft>
              <a:buFont typeface="Wingdings" panose="05000000000000000000" pitchFamily="2" charset="2"/>
              <a:buChar char="Ø"/>
            </a:pPr>
            <a:r>
              <a:rPr lang="pt-PT" sz="1100" dirty="0">
                <a:latin typeface="Times New Roman" panose="02020603050405020304" pitchFamily="18" charset="0"/>
                <a:cs typeface="Times New Roman" panose="02020603050405020304" pitchFamily="18" charset="0"/>
              </a:rPr>
              <a:t>Dois partidos líderes tentam atrair um partido pequeno oferecendo simultaneamente transferências (por exemplo, cargos governamentais, apoio em outras eleições, prestígio).</a:t>
            </a:r>
          </a:p>
          <a:p>
            <a:pPr marL="522605" algn="just">
              <a:spcBef>
                <a:spcPts val="495"/>
              </a:spcBef>
              <a:spcAft>
                <a:spcPts val="0"/>
              </a:spcAft>
            </a:pPr>
            <a:endParaRPr lang="pt-BR" sz="1100" dirty="0">
              <a:effectLst/>
              <a:latin typeface="Times New Roman" panose="02020603050405020304" pitchFamily="18" charset="0"/>
              <a:ea typeface="Arial MT"/>
              <a:cs typeface="Times New Roman" panose="02020603050405020304" pitchFamily="18" charset="0"/>
            </a:endParaRPr>
          </a:p>
        </p:txBody>
      </p:sp>
    </p:spTree>
    <p:extLst>
      <p:ext uri="{BB962C8B-B14F-4D97-AF65-F5344CB8AC3E}">
        <p14:creationId xmlns:p14="http://schemas.microsoft.com/office/powerpoint/2010/main" val="606895875"/>
      </p:ext>
    </p:extLst>
  </p:cSld>
  <p:clrMapOvr>
    <a:masterClrMapping/>
  </p:clrMapOvr>
  <p:transition>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object 37"/>
          <p:cNvGrpSpPr/>
          <p:nvPr/>
        </p:nvGrpSpPr>
        <p:grpSpPr>
          <a:xfrm>
            <a:off x="-2721" y="112684"/>
            <a:ext cx="4608195" cy="465455"/>
            <a:chOff x="0" y="203974"/>
            <a:chExt cx="4608195" cy="465455"/>
          </a:xfrm>
        </p:grpSpPr>
        <p:sp>
          <p:nvSpPr>
            <p:cNvPr id="38" name="object 38"/>
            <p:cNvSpPr/>
            <p:nvPr/>
          </p:nvSpPr>
          <p:spPr>
            <a:xfrm>
              <a:off x="0" y="203974"/>
              <a:ext cx="4608195" cy="144145"/>
            </a:xfrm>
            <a:custGeom>
              <a:avLst/>
              <a:gdLst/>
              <a:ahLst/>
              <a:cxnLst/>
              <a:rect l="l" t="t" r="r" b="b"/>
              <a:pathLst>
                <a:path w="4608195" h="144145">
                  <a:moveTo>
                    <a:pt x="4608004" y="0"/>
                  </a:moveTo>
                  <a:lnTo>
                    <a:pt x="0" y="0"/>
                  </a:lnTo>
                  <a:lnTo>
                    <a:pt x="0" y="143929"/>
                  </a:lnTo>
                  <a:lnTo>
                    <a:pt x="4608004" y="143929"/>
                  </a:lnTo>
                  <a:lnTo>
                    <a:pt x="4608004" y="0"/>
                  </a:lnTo>
                  <a:close/>
                </a:path>
              </a:pathLst>
            </a:custGeom>
            <a:solidFill>
              <a:srgbClr val="002147"/>
            </a:solidFill>
          </p:spPr>
          <p:txBody>
            <a:bodyPr wrap="square" lIns="0" tIns="0" rIns="0" bIns="0" rtlCol="0"/>
            <a:lstStyle/>
            <a:p>
              <a:endParaRPr/>
            </a:p>
          </p:txBody>
        </p:sp>
        <p:sp>
          <p:nvSpPr>
            <p:cNvPr id="39" name="object 39"/>
            <p:cNvSpPr/>
            <p:nvPr/>
          </p:nvSpPr>
          <p:spPr>
            <a:xfrm>
              <a:off x="0" y="347903"/>
              <a:ext cx="4608195" cy="321945"/>
            </a:xfrm>
            <a:custGeom>
              <a:avLst/>
              <a:gdLst/>
              <a:ahLst/>
              <a:cxnLst/>
              <a:rect l="l" t="t" r="r" b="b"/>
              <a:pathLst>
                <a:path w="4608195" h="321945">
                  <a:moveTo>
                    <a:pt x="4608004" y="0"/>
                  </a:moveTo>
                  <a:lnTo>
                    <a:pt x="0" y="0"/>
                  </a:lnTo>
                  <a:lnTo>
                    <a:pt x="0" y="321500"/>
                  </a:lnTo>
                  <a:lnTo>
                    <a:pt x="4608004" y="321500"/>
                  </a:lnTo>
                  <a:lnTo>
                    <a:pt x="4608004" y="0"/>
                  </a:lnTo>
                  <a:close/>
                </a:path>
              </a:pathLst>
            </a:custGeom>
            <a:solidFill>
              <a:srgbClr val="F2F2F2"/>
            </a:solidFill>
          </p:spPr>
          <p:txBody>
            <a:bodyPr wrap="square" lIns="0" tIns="0" rIns="0" bIns="0" rtlCol="0"/>
            <a:lstStyle/>
            <a:p>
              <a:endParaRPr/>
            </a:p>
          </p:txBody>
        </p:sp>
      </p:grpSp>
      <p:pic>
        <p:nvPicPr>
          <p:cNvPr id="41" name="object 41"/>
          <p:cNvPicPr/>
          <p:nvPr/>
        </p:nvPicPr>
        <p:blipFill>
          <a:blip r:embed="rId2" cstate="print"/>
          <a:stretch>
            <a:fillRect/>
          </a:stretch>
        </p:blipFill>
        <p:spPr>
          <a:xfrm>
            <a:off x="3859174" y="345412"/>
            <a:ext cx="539910" cy="287975"/>
          </a:xfrm>
          <a:prstGeom prst="rect">
            <a:avLst/>
          </a:prstGeom>
        </p:spPr>
      </p:pic>
      <p:sp>
        <p:nvSpPr>
          <p:cNvPr id="43" name="object 43"/>
          <p:cNvSpPr/>
          <p:nvPr/>
        </p:nvSpPr>
        <p:spPr>
          <a:xfrm>
            <a:off x="0" y="3168142"/>
            <a:ext cx="4608195" cy="288290"/>
          </a:xfrm>
          <a:custGeom>
            <a:avLst/>
            <a:gdLst/>
            <a:ahLst/>
            <a:cxnLst/>
            <a:rect l="l" t="t" r="r" b="b"/>
            <a:pathLst>
              <a:path w="4608195" h="288289">
                <a:moveTo>
                  <a:pt x="4608004" y="0"/>
                </a:moveTo>
                <a:lnTo>
                  <a:pt x="0" y="0"/>
                </a:lnTo>
                <a:lnTo>
                  <a:pt x="0" y="143929"/>
                </a:lnTo>
                <a:lnTo>
                  <a:pt x="0" y="287858"/>
                </a:lnTo>
                <a:lnTo>
                  <a:pt x="4608004" y="287858"/>
                </a:lnTo>
                <a:lnTo>
                  <a:pt x="4608004" y="143941"/>
                </a:lnTo>
                <a:lnTo>
                  <a:pt x="4608004" y="0"/>
                </a:lnTo>
                <a:close/>
              </a:path>
            </a:pathLst>
          </a:custGeom>
          <a:solidFill>
            <a:srgbClr val="002147"/>
          </a:solidFill>
        </p:spPr>
        <p:txBody>
          <a:bodyPr wrap="square" lIns="0" tIns="0" rIns="0" bIns="0" rtlCol="0"/>
          <a:lstStyle/>
          <a:p>
            <a:endParaRPr/>
          </a:p>
        </p:txBody>
      </p:sp>
      <p:sp>
        <p:nvSpPr>
          <p:cNvPr id="45" name="object 45"/>
          <p:cNvSpPr txBox="1">
            <a:spLocks noGrp="1"/>
          </p:cNvSpPr>
          <p:nvPr>
            <p:ph type="ftr" sz="quarter" idx="5"/>
          </p:nvPr>
        </p:nvSpPr>
        <p:spPr>
          <a:prstGeom prst="rect">
            <a:avLst/>
          </a:prstGeom>
        </p:spPr>
        <p:txBody>
          <a:bodyPr vert="horz" wrap="square" lIns="0" tIns="8890" rIns="0" bIns="0" rtlCol="0">
            <a:spAutoFit/>
          </a:bodyPr>
          <a:lstStyle/>
          <a:p>
            <a:pPr marL="12700">
              <a:lnSpc>
                <a:spcPct val="100000"/>
              </a:lnSpc>
              <a:spcBef>
                <a:spcPts val="70"/>
              </a:spcBef>
            </a:pPr>
            <a:r>
              <a:rPr spc="-25" dirty="0"/>
              <a:t>UnB</a:t>
            </a:r>
          </a:p>
        </p:txBody>
      </p:sp>
      <p:sp>
        <p:nvSpPr>
          <p:cNvPr id="47" name="object 42">
            <a:extLst>
              <a:ext uri="{FF2B5EF4-FFF2-40B4-BE49-F238E27FC236}">
                <a16:creationId xmlns:a16="http://schemas.microsoft.com/office/drawing/2014/main" id="{169BEED2-FB55-433C-9DE5-B95D5E6FEC76}"/>
              </a:ext>
            </a:extLst>
          </p:cNvPr>
          <p:cNvSpPr txBox="1"/>
          <p:nvPr/>
        </p:nvSpPr>
        <p:spPr>
          <a:xfrm>
            <a:off x="95300" y="3180676"/>
            <a:ext cx="970915" cy="101310"/>
          </a:xfrm>
          <a:prstGeom prst="rect">
            <a:avLst/>
          </a:prstGeom>
        </p:spPr>
        <p:txBody>
          <a:bodyPr vert="horz" wrap="square" lIns="0" tIns="8890" rIns="0" bIns="0" rtlCol="0">
            <a:spAutoFit/>
          </a:bodyPr>
          <a:lstStyle/>
          <a:p>
            <a:pPr marL="12700">
              <a:lnSpc>
                <a:spcPct val="100000"/>
              </a:lnSpc>
              <a:spcBef>
                <a:spcPts val="70"/>
              </a:spcBef>
            </a:pPr>
            <a:r>
              <a:rPr lang="pt-BR" sz="600" dirty="0">
                <a:solidFill>
                  <a:srgbClr val="FFFFFF"/>
                </a:solidFill>
                <a:latin typeface="Arial MT"/>
                <a:cs typeface="Arial MT"/>
              </a:rPr>
              <a:t>Heris Coutinho</a:t>
            </a:r>
            <a:endParaRPr sz="600" dirty="0">
              <a:latin typeface="Arial MT"/>
              <a:cs typeface="Arial MT"/>
            </a:endParaRPr>
          </a:p>
        </p:txBody>
      </p:sp>
      <p:sp>
        <p:nvSpPr>
          <p:cNvPr id="44" name="Retângulo 43">
            <a:extLst>
              <a:ext uri="{FF2B5EF4-FFF2-40B4-BE49-F238E27FC236}">
                <a16:creationId xmlns:a16="http://schemas.microsoft.com/office/drawing/2014/main" id="{3E6522B1-DE40-45CD-AAF1-6B5D54A71C40}"/>
              </a:ext>
            </a:extLst>
          </p:cNvPr>
          <p:cNvSpPr/>
          <p:nvPr/>
        </p:nvSpPr>
        <p:spPr>
          <a:xfrm>
            <a:off x="0" y="667141"/>
            <a:ext cx="4512994" cy="3203441"/>
          </a:xfrm>
          <a:prstGeom prst="rect">
            <a:avLst/>
          </a:prstGeom>
        </p:spPr>
        <p:txBody>
          <a:bodyPr wrap="square">
            <a:spAutoFit/>
          </a:bodyPr>
          <a:lstStyle/>
          <a:p>
            <a:pPr marL="171450" indent="-171450" algn="just">
              <a:buFont typeface="Wingdings" panose="05000000000000000000" pitchFamily="2" charset="2"/>
              <a:buChar char="Ø"/>
            </a:pPr>
            <a:r>
              <a:rPr lang="pt-PT" sz="1100" dirty="0">
                <a:latin typeface="Times New Roman" panose="02020603050405020304" pitchFamily="18" charset="0"/>
                <a:cs typeface="Times New Roman" panose="02020603050405020304" pitchFamily="18" charset="0"/>
              </a:rPr>
              <a:t>Através de uma abordagem de leilão de oferta selada de primeiro preço, podemos analisar o papel de dois factores particulares na formação de alianças, nomeadamente o </a:t>
            </a:r>
            <a:r>
              <a:rPr lang="pt-PT" sz="1100" b="1" dirty="0">
                <a:latin typeface="Times New Roman" panose="02020603050405020304" pitchFamily="18" charset="0"/>
                <a:cs typeface="Times New Roman" panose="02020603050405020304" pitchFamily="18" charset="0"/>
              </a:rPr>
              <a:t>pragmatismo</a:t>
            </a:r>
            <a:r>
              <a:rPr lang="pt-PT" sz="1100" dirty="0">
                <a:latin typeface="Times New Roman" panose="02020603050405020304" pitchFamily="18" charset="0"/>
                <a:cs typeface="Times New Roman" panose="02020603050405020304" pitchFamily="18" charset="0"/>
              </a:rPr>
              <a:t> e a </a:t>
            </a:r>
            <a:r>
              <a:rPr lang="pt-PT" sz="1100" b="1" dirty="0">
                <a:latin typeface="Times New Roman" panose="02020603050405020304" pitchFamily="18" charset="0"/>
                <a:cs typeface="Times New Roman" panose="02020603050405020304" pitchFamily="18" charset="0"/>
              </a:rPr>
              <a:t>ideologia.</a:t>
            </a:r>
          </a:p>
          <a:p>
            <a:pPr algn="just"/>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BR" sz="1100" dirty="0">
                <a:latin typeface="Times New Roman" panose="02020603050405020304" pitchFamily="18" charset="0"/>
                <a:cs typeface="Times New Roman" panose="02020603050405020304" pitchFamily="18" charset="0"/>
              </a:rPr>
              <a:t>Durante a campanha presidencial brasileira de 2002, o cenário político interno foi surpreendido pela aliança improvável entre o Partido dos Trabalhadores (PT) e o Partido Liberal (PL).</a:t>
            </a:r>
          </a:p>
          <a:p>
            <a:pPr algn="just"/>
            <a:endParaRPr lang="pt-BR"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BR" sz="1100" dirty="0">
                <a:latin typeface="Times New Roman" panose="02020603050405020304" pitchFamily="18" charset="0"/>
                <a:cs typeface="Times New Roman" panose="02020603050405020304" pitchFamily="18" charset="0"/>
              </a:rPr>
              <a:t>Embora o PT fosse um dos maiores partidos de esquerda brasileiros, com uma história altamente identificada com os movimentos populares e conhecido pelo seu discurso anticapitalista, o PL era um pequeno grupo político de direita fundado por empresários e fortemente associado, por exemplo, à defesa da redução de impostos.</a:t>
            </a:r>
            <a:endParaRPr lang="pt-BR" sz="1100" spc="-10" dirty="0">
              <a:latin typeface="Times New Roman" panose="02020603050405020304" pitchFamily="18" charset="0"/>
              <a:cs typeface="Times New Roman" panose="02020603050405020304" pitchFamily="18" charset="0"/>
            </a:endParaRPr>
          </a:p>
          <a:p>
            <a:pPr algn="just"/>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BR" sz="1100" dirty="0">
              <a:latin typeface="Times New Roman" panose="02020603050405020304" pitchFamily="18" charset="0"/>
              <a:cs typeface="Times New Roman" panose="02020603050405020304" pitchFamily="18" charset="0"/>
            </a:endParaRPr>
          </a:p>
          <a:p>
            <a:pPr marL="694055" indent="-171450" algn="just">
              <a:spcBef>
                <a:spcPts val="495"/>
              </a:spcBef>
              <a:spcAft>
                <a:spcPts val="0"/>
              </a:spcAft>
              <a:buFont typeface="Wingdings" panose="05000000000000000000" pitchFamily="2" charset="2"/>
              <a:buChar char="Ø"/>
            </a:pPr>
            <a:endParaRPr lang="pt-BR" sz="1100" dirty="0">
              <a:effectLst/>
              <a:latin typeface="Times New Roman" panose="02020603050405020304" pitchFamily="18" charset="0"/>
              <a:ea typeface="Arial MT"/>
              <a:cs typeface="Times New Roman" panose="02020603050405020304" pitchFamily="18" charset="0"/>
            </a:endParaRPr>
          </a:p>
        </p:txBody>
      </p:sp>
    </p:spTree>
    <p:extLst>
      <p:ext uri="{BB962C8B-B14F-4D97-AF65-F5344CB8AC3E}">
        <p14:creationId xmlns:p14="http://schemas.microsoft.com/office/powerpoint/2010/main" val="2012609159"/>
      </p:ext>
    </p:extLst>
  </p:cSld>
  <p:clrMapOvr>
    <a:masterClrMapping/>
  </p:clrMapOvr>
  <p:transition>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object 37"/>
          <p:cNvGrpSpPr/>
          <p:nvPr/>
        </p:nvGrpSpPr>
        <p:grpSpPr>
          <a:xfrm>
            <a:off x="-2721" y="112684"/>
            <a:ext cx="4608195" cy="465455"/>
            <a:chOff x="0" y="203974"/>
            <a:chExt cx="4608195" cy="465455"/>
          </a:xfrm>
        </p:grpSpPr>
        <p:sp>
          <p:nvSpPr>
            <p:cNvPr id="38" name="object 38"/>
            <p:cNvSpPr/>
            <p:nvPr/>
          </p:nvSpPr>
          <p:spPr>
            <a:xfrm>
              <a:off x="0" y="203974"/>
              <a:ext cx="4608195" cy="144145"/>
            </a:xfrm>
            <a:custGeom>
              <a:avLst/>
              <a:gdLst/>
              <a:ahLst/>
              <a:cxnLst/>
              <a:rect l="l" t="t" r="r" b="b"/>
              <a:pathLst>
                <a:path w="4608195" h="144145">
                  <a:moveTo>
                    <a:pt x="4608004" y="0"/>
                  </a:moveTo>
                  <a:lnTo>
                    <a:pt x="0" y="0"/>
                  </a:lnTo>
                  <a:lnTo>
                    <a:pt x="0" y="143929"/>
                  </a:lnTo>
                  <a:lnTo>
                    <a:pt x="4608004" y="143929"/>
                  </a:lnTo>
                  <a:lnTo>
                    <a:pt x="4608004" y="0"/>
                  </a:lnTo>
                  <a:close/>
                </a:path>
              </a:pathLst>
            </a:custGeom>
            <a:solidFill>
              <a:srgbClr val="002147"/>
            </a:solidFill>
          </p:spPr>
          <p:txBody>
            <a:bodyPr wrap="square" lIns="0" tIns="0" rIns="0" bIns="0" rtlCol="0"/>
            <a:lstStyle/>
            <a:p>
              <a:endParaRPr/>
            </a:p>
          </p:txBody>
        </p:sp>
        <p:sp>
          <p:nvSpPr>
            <p:cNvPr id="39" name="object 39"/>
            <p:cNvSpPr/>
            <p:nvPr/>
          </p:nvSpPr>
          <p:spPr>
            <a:xfrm>
              <a:off x="0" y="347903"/>
              <a:ext cx="4608195" cy="321945"/>
            </a:xfrm>
            <a:custGeom>
              <a:avLst/>
              <a:gdLst/>
              <a:ahLst/>
              <a:cxnLst/>
              <a:rect l="l" t="t" r="r" b="b"/>
              <a:pathLst>
                <a:path w="4608195" h="321945">
                  <a:moveTo>
                    <a:pt x="4608004" y="0"/>
                  </a:moveTo>
                  <a:lnTo>
                    <a:pt x="0" y="0"/>
                  </a:lnTo>
                  <a:lnTo>
                    <a:pt x="0" y="321500"/>
                  </a:lnTo>
                  <a:lnTo>
                    <a:pt x="4608004" y="321500"/>
                  </a:lnTo>
                  <a:lnTo>
                    <a:pt x="4608004" y="0"/>
                  </a:lnTo>
                  <a:close/>
                </a:path>
              </a:pathLst>
            </a:custGeom>
            <a:solidFill>
              <a:srgbClr val="F2F2F2"/>
            </a:solidFill>
          </p:spPr>
          <p:txBody>
            <a:bodyPr wrap="square" lIns="0" tIns="0" rIns="0" bIns="0" rtlCol="0"/>
            <a:lstStyle/>
            <a:p>
              <a:endParaRPr/>
            </a:p>
          </p:txBody>
        </p:sp>
      </p:grpSp>
      <p:pic>
        <p:nvPicPr>
          <p:cNvPr id="41" name="object 41"/>
          <p:cNvPicPr/>
          <p:nvPr/>
        </p:nvPicPr>
        <p:blipFill>
          <a:blip r:embed="rId2" cstate="print"/>
          <a:stretch>
            <a:fillRect/>
          </a:stretch>
        </p:blipFill>
        <p:spPr>
          <a:xfrm>
            <a:off x="3859174" y="345412"/>
            <a:ext cx="539910" cy="287975"/>
          </a:xfrm>
          <a:prstGeom prst="rect">
            <a:avLst/>
          </a:prstGeom>
        </p:spPr>
      </p:pic>
      <p:sp>
        <p:nvSpPr>
          <p:cNvPr id="43" name="object 43"/>
          <p:cNvSpPr/>
          <p:nvPr/>
        </p:nvSpPr>
        <p:spPr>
          <a:xfrm>
            <a:off x="0" y="3168142"/>
            <a:ext cx="4608195" cy="288290"/>
          </a:xfrm>
          <a:custGeom>
            <a:avLst/>
            <a:gdLst/>
            <a:ahLst/>
            <a:cxnLst/>
            <a:rect l="l" t="t" r="r" b="b"/>
            <a:pathLst>
              <a:path w="4608195" h="288289">
                <a:moveTo>
                  <a:pt x="4608004" y="0"/>
                </a:moveTo>
                <a:lnTo>
                  <a:pt x="0" y="0"/>
                </a:lnTo>
                <a:lnTo>
                  <a:pt x="0" y="143929"/>
                </a:lnTo>
                <a:lnTo>
                  <a:pt x="0" y="287858"/>
                </a:lnTo>
                <a:lnTo>
                  <a:pt x="4608004" y="287858"/>
                </a:lnTo>
                <a:lnTo>
                  <a:pt x="4608004" y="143941"/>
                </a:lnTo>
                <a:lnTo>
                  <a:pt x="4608004" y="0"/>
                </a:lnTo>
                <a:close/>
              </a:path>
            </a:pathLst>
          </a:custGeom>
          <a:solidFill>
            <a:srgbClr val="002147"/>
          </a:solidFill>
        </p:spPr>
        <p:txBody>
          <a:bodyPr wrap="square" lIns="0" tIns="0" rIns="0" bIns="0" rtlCol="0"/>
          <a:lstStyle/>
          <a:p>
            <a:endParaRPr/>
          </a:p>
        </p:txBody>
      </p:sp>
      <p:sp>
        <p:nvSpPr>
          <p:cNvPr id="45" name="object 45"/>
          <p:cNvSpPr txBox="1">
            <a:spLocks noGrp="1"/>
          </p:cNvSpPr>
          <p:nvPr>
            <p:ph type="ftr" sz="quarter" idx="5"/>
          </p:nvPr>
        </p:nvSpPr>
        <p:spPr>
          <a:prstGeom prst="rect">
            <a:avLst/>
          </a:prstGeom>
        </p:spPr>
        <p:txBody>
          <a:bodyPr vert="horz" wrap="square" lIns="0" tIns="8890" rIns="0" bIns="0" rtlCol="0">
            <a:spAutoFit/>
          </a:bodyPr>
          <a:lstStyle/>
          <a:p>
            <a:pPr marL="12700">
              <a:lnSpc>
                <a:spcPct val="100000"/>
              </a:lnSpc>
              <a:spcBef>
                <a:spcPts val="70"/>
              </a:spcBef>
            </a:pPr>
            <a:r>
              <a:rPr spc="-25" dirty="0"/>
              <a:t>UnB</a:t>
            </a:r>
          </a:p>
        </p:txBody>
      </p:sp>
      <p:sp>
        <p:nvSpPr>
          <p:cNvPr id="47" name="object 42">
            <a:extLst>
              <a:ext uri="{FF2B5EF4-FFF2-40B4-BE49-F238E27FC236}">
                <a16:creationId xmlns:a16="http://schemas.microsoft.com/office/drawing/2014/main" id="{169BEED2-FB55-433C-9DE5-B95D5E6FEC76}"/>
              </a:ext>
            </a:extLst>
          </p:cNvPr>
          <p:cNvSpPr txBox="1"/>
          <p:nvPr/>
        </p:nvSpPr>
        <p:spPr>
          <a:xfrm>
            <a:off x="95300" y="3180676"/>
            <a:ext cx="970915" cy="101310"/>
          </a:xfrm>
          <a:prstGeom prst="rect">
            <a:avLst/>
          </a:prstGeom>
        </p:spPr>
        <p:txBody>
          <a:bodyPr vert="horz" wrap="square" lIns="0" tIns="8890" rIns="0" bIns="0" rtlCol="0">
            <a:spAutoFit/>
          </a:bodyPr>
          <a:lstStyle/>
          <a:p>
            <a:pPr marL="12700">
              <a:lnSpc>
                <a:spcPct val="100000"/>
              </a:lnSpc>
              <a:spcBef>
                <a:spcPts val="70"/>
              </a:spcBef>
            </a:pPr>
            <a:r>
              <a:rPr lang="pt-BR" sz="600" dirty="0">
                <a:solidFill>
                  <a:srgbClr val="FFFFFF"/>
                </a:solidFill>
                <a:latin typeface="Arial MT"/>
                <a:cs typeface="Arial MT"/>
              </a:rPr>
              <a:t>Heris Coutinho</a:t>
            </a:r>
            <a:endParaRPr sz="600" dirty="0">
              <a:latin typeface="Arial MT"/>
              <a:cs typeface="Arial MT"/>
            </a:endParaRPr>
          </a:p>
        </p:txBody>
      </p:sp>
      <p:sp>
        <p:nvSpPr>
          <p:cNvPr id="44" name="Retângulo 43">
            <a:extLst>
              <a:ext uri="{FF2B5EF4-FFF2-40B4-BE49-F238E27FC236}">
                <a16:creationId xmlns:a16="http://schemas.microsoft.com/office/drawing/2014/main" id="{3E6522B1-DE40-45CD-AAF1-6B5D54A71C40}"/>
              </a:ext>
            </a:extLst>
          </p:cNvPr>
          <p:cNvSpPr/>
          <p:nvPr/>
        </p:nvSpPr>
        <p:spPr>
          <a:xfrm>
            <a:off x="0" y="667141"/>
            <a:ext cx="4512994" cy="2864887"/>
          </a:xfrm>
          <a:prstGeom prst="rect">
            <a:avLst/>
          </a:prstGeom>
        </p:spPr>
        <p:txBody>
          <a:bodyPr wrap="square">
            <a:spAutoFit/>
          </a:bodyPr>
          <a:lstStyle/>
          <a:p>
            <a:pPr marL="171450" indent="-171450" algn="just">
              <a:buFont typeface="Wingdings" panose="05000000000000000000" pitchFamily="2" charset="2"/>
              <a:buChar char="Ø"/>
            </a:pPr>
            <a:r>
              <a:rPr lang="pt-PT" sz="1100" dirty="0">
                <a:latin typeface="Times New Roman" panose="02020603050405020304" pitchFamily="18" charset="0"/>
                <a:cs typeface="Times New Roman" panose="02020603050405020304" pitchFamily="18" charset="0"/>
              </a:rPr>
              <a:t>A aliança, que incluía outras três organizações de esquerda Os partidos de extrema direita (PCdoB, PCB e PMN ) escolheram Luiz Inácio Lula da Silva (PT) e José Alencar (PL) como candidatos à presidência e à vice-presidência, respectivamente.</a:t>
            </a: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PT" sz="1100" dirty="0">
                <a:latin typeface="Times New Roman" panose="02020603050405020304" pitchFamily="18" charset="0"/>
                <a:cs typeface="Times New Roman" panose="02020603050405020304" pitchFamily="18" charset="0"/>
              </a:rPr>
              <a:t>Apesar das diferenças ideológicas entre os dois principais partidos, a aliança teve sucesso e venceu as eleições, recebendo 61,27% dos votos</a:t>
            </a:r>
            <a:r>
              <a:rPr lang="pt-BR" sz="1100" dirty="0">
                <a:latin typeface="Times New Roman" panose="02020603050405020304" pitchFamily="18" charset="0"/>
                <a:cs typeface="Times New Roman" panose="02020603050405020304" pitchFamily="18" charset="0"/>
              </a:rPr>
              <a:t> </a:t>
            </a:r>
            <a:r>
              <a:rPr lang="pt-PT" sz="1100" dirty="0">
                <a:latin typeface="Times New Roman" panose="02020603050405020304" pitchFamily="18" charset="0"/>
                <a:cs typeface="Times New Roman" panose="02020603050405020304" pitchFamily="18" charset="0"/>
              </a:rPr>
              <a:t>expressos válidos. O grande sucesso da aliança fez com que PT e PL continuassem a cooperação.</a:t>
            </a:r>
          </a:p>
          <a:p>
            <a:pPr marL="171450" indent="-171450" algn="just">
              <a:buFont typeface="Wingdings" panose="05000000000000000000" pitchFamily="2" charset="2"/>
              <a:buChar char="Ø"/>
            </a:pPr>
            <a:endParaRPr lang="pt-BR"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PT" sz="1100" dirty="0">
                <a:latin typeface="Times New Roman" panose="02020603050405020304" pitchFamily="18" charset="0"/>
                <a:cs typeface="Times New Roman" panose="02020603050405020304" pitchFamily="18" charset="0"/>
              </a:rPr>
              <a:t>Nas eleições seguintes, em 2006, a estratégia foi adotada novamente e os mesmos candidatos foram reeleitos. Os exemplos das referidas eleições presidenciais estão longe de ser uma exceção no cenário político brasileiro ( estudual e municipal).</a:t>
            </a:r>
          </a:p>
          <a:p>
            <a:pPr marL="171450" indent="-171450" algn="just">
              <a:buFont typeface="Wingdings" panose="05000000000000000000" pitchFamily="2" charset="2"/>
              <a:buChar char="Ø"/>
            </a:pPr>
            <a:endParaRPr lang="pt-BR" sz="1100" dirty="0">
              <a:latin typeface="Times New Roman" panose="02020603050405020304" pitchFamily="18" charset="0"/>
              <a:cs typeface="Times New Roman" panose="02020603050405020304" pitchFamily="18" charset="0"/>
            </a:endParaRPr>
          </a:p>
          <a:p>
            <a:pPr marL="694055" indent="-171450" algn="just">
              <a:spcBef>
                <a:spcPts val="495"/>
              </a:spcBef>
              <a:spcAft>
                <a:spcPts val="0"/>
              </a:spcAft>
              <a:buFont typeface="Wingdings" panose="05000000000000000000" pitchFamily="2" charset="2"/>
              <a:buChar char="Ø"/>
            </a:pPr>
            <a:endParaRPr lang="pt-BR" sz="1100" dirty="0">
              <a:effectLst/>
              <a:latin typeface="Times New Roman" panose="02020603050405020304" pitchFamily="18" charset="0"/>
              <a:ea typeface="Arial MT"/>
              <a:cs typeface="Times New Roman" panose="02020603050405020304" pitchFamily="18" charset="0"/>
            </a:endParaRPr>
          </a:p>
        </p:txBody>
      </p:sp>
    </p:spTree>
    <p:extLst>
      <p:ext uri="{BB962C8B-B14F-4D97-AF65-F5344CB8AC3E}">
        <p14:creationId xmlns:p14="http://schemas.microsoft.com/office/powerpoint/2010/main" val="1085219781"/>
      </p:ext>
    </p:extLst>
  </p:cSld>
  <p:clrMapOvr>
    <a:masterClrMapping/>
  </p:clrMapOvr>
  <p:transition>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object 37"/>
          <p:cNvGrpSpPr/>
          <p:nvPr/>
        </p:nvGrpSpPr>
        <p:grpSpPr>
          <a:xfrm>
            <a:off x="-2721" y="112684"/>
            <a:ext cx="4608195" cy="465455"/>
            <a:chOff x="0" y="203974"/>
            <a:chExt cx="4608195" cy="465455"/>
          </a:xfrm>
        </p:grpSpPr>
        <p:sp>
          <p:nvSpPr>
            <p:cNvPr id="38" name="object 38"/>
            <p:cNvSpPr/>
            <p:nvPr/>
          </p:nvSpPr>
          <p:spPr>
            <a:xfrm>
              <a:off x="0" y="203974"/>
              <a:ext cx="4608195" cy="144145"/>
            </a:xfrm>
            <a:custGeom>
              <a:avLst/>
              <a:gdLst/>
              <a:ahLst/>
              <a:cxnLst/>
              <a:rect l="l" t="t" r="r" b="b"/>
              <a:pathLst>
                <a:path w="4608195" h="144145">
                  <a:moveTo>
                    <a:pt x="4608004" y="0"/>
                  </a:moveTo>
                  <a:lnTo>
                    <a:pt x="0" y="0"/>
                  </a:lnTo>
                  <a:lnTo>
                    <a:pt x="0" y="143929"/>
                  </a:lnTo>
                  <a:lnTo>
                    <a:pt x="4608004" y="143929"/>
                  </a:lnTo>
                  <a:lnTo>
                    <a:pt x="4608004" y="0"/>
                  </a:lnTo>
                  <a:close/>
                </a:path>
              </a:pathLst>
            </a:custGeom>
            <a:solidFill>
              <a:srgbClr val="002147"/>
            </a:solidFill>
          </p:spPr>
          <p:txBody>
            <a:bodyPr wrap="square" lIns="0" tIns="0" rIns="0" bIns="0" rtlCol="0"/>
            <a:lstStyle/>
            <a:p>
              <a:endParaRPr/>
            </a:p>
          </p:txBody>
        </p:sp>
        <p:sp>
          <p:nvSpPr>
            <p:cNvPr id="39" name="object 39"/>
            <p:cNvSpPr/>
            <p:nvPr/>
          </p:nvSpPr>
          <p:spPr>
            <a:xfrm>
              <a:off x="0" y="347903"/>
              <a:ext cx="4608195" cy="321945"/>
            </a:xfrm>
            <a:custGeom>
              <a:avLst/>
              <a:gdLst/>
              <a:ahLst/>
              <a:cxnLst/>
              <a:rect l="l" t="t" r="r" b="b"/>
              <a:pathLst>
                <a:path w="4608195" h="321945">
                  <a:moveTo>
                    <a:pt x="4608004" y="0"/>
                  </a:moveTo>
                  <a:lnTo>
                    <a:pt x="0" y="0"/>
                  </a:lnTo>
                  <a:lnTo>
                    <a:pt x="0" y="321500"/>
                  </a:lnTo>
                  <a:lnTo>
                    <a:pt x="4608004" y="321500"/>
                  </a:lnTo>
                  <a:lnTo>
                    <a:pt x="4608004" y="0"/>
                  </a:lnTo>
                  <a:close/>
                </a:path>
              </a:pathLst>
            </a:custGeom>
            <a:solidFill>
              <a:srgbClr val="F2F2F2"/>
            </a:solidFill>
          </p:spPr>
          <p:txBody>
            <a:bodyPr wrap="square" lIns="0" tIns="0" rIns="0" bIns="0" rtlCol="0"/>
            <a:lstStyle/>
            <a:p>
              <a:endParaRPr/>
            </a:p>
          </p:txBody>
        </p:sp>
      </p:grpSp>
      <p:pic>
        <p:nvPicPr>
          <p:cNvPr id="41" name="object 41"/>
          <p:cNvPicPr/>
          <p:nvPr/>
        </p:nvPicPr>
        <p:blipFill>
          <a:blip r:embed="rId2" cstate="print"/>
          <a:stretch>
            <a:fillRect/>
          </a:stretch>
        </p:blipFill>
        <p:spPr>
          <a:xfrm>
            <a:off x="3859174" y="345412"/>
            <a:ext cx="539910" cy="287975"/>
          </a:xfrm>
          <a:prstGeom prst="rect">
            <a:avLst/>
          </a:prstGeom>
        </p:spPr>
      </p:pic>
      <p:sp>
        <p:nvSpPr>
          <p:cNvPr id="43" name="object 43"/>
          <p:cNvSpPr/>
          <p:nvPr/>
        </p:nvSpPr>
        <p:spPr>
          <a:xfrm>
            <a:off x="0" y="3168142"/>
            <a:ext cx="4608195" cy="288290"/>
          </a:xfrm>
          <a:custGeom>
            <a:avLst/>
            <a:gdLst/>
            <a:ahLst/>
            <a:cxnLst/>
            <a:rect l="l" t="t" r="r" b="b"/>
            <a:pathLst>
              <a:path w="4608195" h="288289">
                <a:moveTo>
                  <a:pt x="4608004" y="0"/>
                </a:moveTo>
                <a:lnTo>
                  <a:pt x="0" y="0"/>
                </a:lnTo>
                <a:lnTo>
                  <a:pt x="0" y="143929"/>
                </a:lnTo>
                <a:lnTo>
                  <a:pt x="0" y="287858"/>
                </a:lnTo>
                <a:lnTo>
                  <a:pt x="4608004" y="287858"/>
                </a:lnTo>
                <a:lnTo>
                  <a:pt x="4608004" y="143941"/>
                </a:lnTo>
                <a:lnTo>
                  <a:pt x="4608004" y="0"/>
                </a:lnTo>
                <a:close/>
              </a:path>
            </a:pathLst>
          </a:custGeom>
          <a:solidFill>
            <a:srgbClr val="002147"/>
          </a:solidFill>
        </p:spPr>
        <p:txBody>
          <a:bodyPr wrap="square" lIns="0" tIns="0" rIns="0" bIns="0" rtlCol="0"/>
          <a:lstStyle/>
          <a:p>
            <a:endParaRPr/>
          </a:p>
        </p:txBody>
      </p:sp>
      <p:sp>
        <p:nvSpPr>
          <p:cNvPr id="45" name="object 45"/>
          <p:cNvSpPr txBox="1">
            <a:spLocks noGrp="1"/>
          </p:cNvSpPr>
          <p:nvPr>
            <p:ph type="ftr" sz="quarter" idx="5"/>
          </p:nvPr>
        </p:nvSpPr>
        <p:spPr>
          <a:prstGeom prst="rect">
            <a:avLst/>
          </a:prstGeom>
        </p:spPr>
        <p:txBody>
          <a:bodyPr vert="horz" wrap="square" lIns="0" tIns="8890" rIns="0" bIns="0" rtlCol="0">
            <a:spAutoFit/>
          </a:bodyPr>
          <a:lstStyle/>
          <a:p>
            <a:pPr marL="12700">
              <a:lnSpc>
                <a:spcPct val="100000"/>
              </a:lnSpc>
              <a:spcBef>
                <a:spcPts val="70"/>
              </a:spcBef>
            </a:pPr>
            <a:r>
              <a:rPr spc="-25" dirty="0"/>
              <a:t>UnB</a:t>
            </a:r>
          </a:p>
        </p:txBody>
      </p:sp>
      <p:sp>
        <p:nvSpPr>
          <p:cNvPr id="47" name="object 42">
            <a:extLst>
              <a:ext uri="{FF2B5EF4-FFF2-40B4-BE49-F238E27FC236}">
                <a16:creationId xmlns:a16="http://schemas.microsoft.com/office/drawing/2014/main" id="{169BEED2-FB55-433C-9DE5-B95D5E6FEC76}"/>
              </a:ext>
            </a:extLst>
          </p:cNvPr>
          <p:cNvSpPr txBox="1"/>
          <p:nvPr/>
        </p:nvSpPr>
        <p:spPr>
          <a:xfrm>
            <a:off x="95300" y="3180676"/>
            <a:ext cx="970915" cy="101310"/>
          </a:xfrm>
          <a:prstGeom prst="rect">
            <a:avLst/>
          </a:prstGeom>
        </p:spPr>
        <p:txBody>
          <a:bodyPr vert="horz" wrap="square" lIns="0" tIns="8890" rIns="0" bIns="0" rtlCol="0">
            <a:spAutoFit/>
          </a:bodyPr>
          <a:lstStyle/>
          <a:p>
            <a:pPr marL="12700">
              <a:lnSpc>
                <a:spcPct val="100000"/>
              </a:lnSpc>
              <a:spcBef>
                <a:spcPts val="70"/>
              </a:spcBef>
            </a:pPr>
            <a:r>
              <a:rPr lang="pt-BR" sz="600" dirty="0">
                <a:solidFill>
                  <a:srgbClr val="FFFFFF"/>
                </a:solidFill>
                <a:latin typeface="Arial MT"/>
                <a:cs typeface="Arial MT"/>
              </a:rPr>
              <a:t>Heris Coutinho</a:t>
            </a:r>
            <a:endParaRPr sz="600" dirty="0">
              <a:latin typeface="Arial MT"/>
              <a:cs typeface="Arial MT"/>
            </a:endParaRPr>
          </a:p>
        </p:txBody>
      </p:sp>
      <p:sp>
        <p:nvSpPr>
          <p:cNvPr id="44" name="Retângulo 43">
            <a:extLst>
              <a:ext uri="{FF2B5EF4-FFF2-40B4-BE49-F238E27FC236}">
                <a16:creationId xmlns:a16="http://schemas.microsoft.com/office/drawing/2014/main" id="{3E6522B1-DE40-45CD-AAF1-6B5D54A71C40}"/>
              </a:ext>
            </a:extLst>
          </p:cNvPr>
          <p:cNvSpPr/>
          <p:nvPr/>
        </p:nvSpPr>
        <p:spPr>
          <a:xfrm>
            <a:off x="95300" y="578558"/>
            <a:ext cx="4417694" cy="3122747"/>
          </a:xfrm>
          <a:prstGeom prst="rect">
            <a:avLst/>
          </a:prstGeom>
        </p:spPr>
        <p:txBody>
          <a:bodyPr wrap="square">
            <a:spAutoFit/>
          </a:bodyPr>
          <a:lstStyle/>
          <a:p>
            <a:pPr algn="just"/>
            <a:r>
              <a:rPr lang="pt-PT" sz="1100" b="1" dirty="0">
                <a:latin typeface="Times New Roman" panose="02020603050405020304" pitchFamily="18" charset="0"/>
                <a:cs typeface="Times New Roman" panose="02020603050405020304" pitchFamily="18" charset="0"/>
              </a:rPr>
              <a:t>Outros exemplos de alianças</a:t>
            </a:r>
            <a:r>
              <a:rPr lang="pt-PT" sz="1100" dirty="0">
                <a:latin typeface="Times New Roman" panose="02020603050405020304" pitchFamily="18" charset="0"/>
                <a:cs typeface="Times New Roman" panose="02020603050405020304" pitchFamily="18" charset="0"/>
              </a:rPr>
              <a:t>: </a:t>
            </a: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PT" sz="1100" dirty="0">
                <a:latin typeface="Times New Roman" panose="02020603050405020304" pitchFamily="18" charset="0"/>
                <a:cs typeface="Times New Roman" panose="02020603050405020304" pitchFamily="18" charset="0"/>
              </a:rPr>
              <a:t>A aliança entre o Partido da Frente Liberal (PFL, atualmente Democratas, DEM), grupo político tradicionalmente visto como um símbolo da direita nacional, e o PT nas eleições para governador em 2014 nos estados de Maranhão, Pará e Paraíba. </a:t>
            </a: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PT" sz="1100" dirty="0">
                <a:latin typeface="Times New Roman" panose="02020603050405020304" pitchFamily="18" charset="0"/>
                <a:cs typeface="Times New Roman" panose="02020603050405020304" pitchFamily="18" charset="0"/>
              </a:rPr>
              <a:t>Em 2008, o Partido da Social Democracia Brasileira (PSDB), tradicional adversário do PT nas eleições presidenciais, aliou-se a este em mais de 20% dos municípios brasileiros.</a:t>
            </a: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PT" sz="1100" dirty="0">
                <a:latin typeface="Times New Roman" panose="02020603050405020304" pitchFamily="18" charset="0"/>
                <a:cs typeface="Times New Roman" panose="02020603050405020304" pitchFamily="18" charset="0"/>
              </a:rPr>
              <a:t>Por fim, consideremos a aliança entre o PT e o Partido Progressista (PP) – que, apesar do nome, é um dos maiores partidos nacionais de direita – na disputa pela prefeitura da cidade de São Paulo em 2012, o maior colégio eleitoral brasileiro.</a:t>
            </a:r>
            <a:endParaRPr lang="pt-BR"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BR" sz="1100" dirty="0">
              <a:latin typeface="Times New Roman" panose="02020603050405020304" pitchFamily="18" charset="0"/>
              <a:cs typeface="Times New Roman" panose="02020603050405020304" pitchFamily="18" charset="0"/>
            </a:endParaRPr>
          </a:p>
          <a:p>
            <a:pPr marL="694055" indent="-171450" algn="just">
              <a:spcBef>
                <a:spcPts val="495"/>
              </a:spcBef>
              <a:spcAft>
                <a:spcPts val="0"/>
              </a:spcAft>
              <a:buFont typeface="Wingdings" panose="05000000000000000000" pitchFamily="2" charset="2"/>
              <a:buChar char="Ø"/>
            </a:pPr>
            <a:endParaRPr lang="pt-BR" sz="1100" dirty="0">
              <a:effectLst/>
              <a:latin typeface="Times New Roman" panose="02020603050405020304" pitchFamily="18" charset="0"/>
              <a:ea typeface="Arial MT"/>
              <a:cs typeface="Times New Roman" panose="02020603050405020304" pitchFamily="18" charset="0"/>
            </a:endParaRPr>
          </a:p>
        </p:txBody>
      </p:sp>
    </p:spTree>
    <p:extLst>
      <p:ext uri="{BB962C8B-B14F-4D97-AF65-F5344CB8AC3E}">
        <p14:creationId xmlns:p14="http://schemas.microsoft.com/office/powerpoint/2010/main" val="821369739"/>
      </p:ext>
    </p:extLst>
  </p:cSld>
  <p:clrMapOvr>
    <a:masterClrMapping/>
  </p:clrMapOvr>
  <p:transition>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object 37"/>
          <p:cNvGrpSpPr/>
          <p:nvPr/>
        </p:nvGrpSpPr>
        <p:grpSpPr>
          <a:xfrm>
            <a:off x="-2721" y="112684"/>
            <a:ext cx="4608195" cy="465455"/>
            <a:chOff x="0" y="203974"/>
            <a:chExt cx="4608195" cy="465455"/>
          </a:xfrm>
        </p:grpSpPr>
        <p:sp>
          <p:nvSpPr>
            <p:cNvPr id="38" name="object 38"/>
            <p:cNvSpPr/>
            <p:nvPr/>
          </p:nvSpPr>
          <p:spPr>
            <a:xfrm>
              <a:off x="0" y="203974"/>
              <a:ext cx="4608195" cy="144145"/>
            </a:xfrm>
            <a:custGeom>
              <a:avLst/>
              <a:gdLst/>
              <a:ahLst/>
              <a:cxnLst/>
              <a:rect l="l" t="t" r="r" b="b"/>
              <a:pathLst>
                <a:path w="4608195" h="144145">
                  <a:moveTo>
                    <a:pt x="4608004" y="0"/>
                  </a:moveTo>
                  <a:lnTo>
                    <a:pt x="0" y="0"/>
                  </a:lnTo>
                  <a:lnTo>
                    <a:pt x="0" y="143929"/>
                  </a:lnTo>
                  <a:lnTo>
                    <a:pt x="4608004" y="143929"/>
                  </a:lnTo>
                  <a:lnTo>
                    <a:pt x="4608004" y="0"/>
                  </a:lnTo>
                  <a:close/>
                </a:path>
              </a:pathLst>
            </a:custGeom>
            <a:solidFill>
              <a:srgbClr val="002147"/>
            </a:solidFill>
          </p:spPr>
          <p:txBody>
            <a:bodyPr wrap="square" lIns="0" tIns="0" rIns="0" bIns="0" rtlCol="0"/>
            <a:lstStyle/>
            <a:p>
              <a:endParaRPr/>
            </a:p>
          </p:txBody>
        </p:sp>
        <p:sp>
          <p:nvSpPr>
            <p:cNvPr id="39" name="object 39"/>
            <p:cNvSpPr/>
            <p:nvPr/>
          </p:nvSpPr>
          <p:spPr>
            <a:xfrm>
              <a:off x="0" y="347903"/>
              <a:ext cx="4608195" cy="321945"/>
            </a:xfrm>
            <a:custGeom>
              <a:avLst/>
              <a:gdLst/>
              <a:ahLst/>
              <a:cxnLst/>
              <a:rect l="l" t="t" r="r" b="b"/>
              <a:pathLst>
                <a:path w="4608195" h="321945">
                  <a:moveTo>
                    <a:pt x="4608004" y="0"/>
                  </a:moveTo>
                  <a:lnTo>
                    <a:pt x="0" y="0"/>
                  </a:lnTo>
                  <a:lnTo>
                    <a:pt x="0" y="321500"/>
                  </a:lnTo>
                  <a:lnTo>
                    <a:pt x="4608004" y="321500"/>
                  </a:lnTo>
                  <a:lnTo>
                    <a:pt x="4608004" y="0"/>
                  </a:lnTo>
                  <a:close/>
                </a:path>
              </a:pathLst>
            </a:custGeom>
            <a:solidFill>
              <a:srgbClr val="F2F2F2"/>
            </a:solidFill>
          </p:spPr>
          <p:txBody>
            <a:bodyPr wrap="square" lIns="0" tIns="0" rIns="0" bIns="0" rtlCol="0"/>
            <a:lstStyle/>
            <a:p>
              <a:endParaRPr/>
            </a:p>
          </p:txBody>
        </p:sp>
      </p:grpSp>
      <p:pic>
        <p:nvPicPr>
          <p:cNvPr id="41" name="object 41"/>
          <p:cNvPicPr/>
          <p:nvPr/>
        </p:nvPicPr>
        <p:blipFill>
          <a:blip r:embed="rId2" cstate="print"/>
          <a:stretch>
            <a:fillRect/>
          </a:stretch>
        </p:blipFill>
        <p:spPr>
          <a:xfrm>
            <a:off x="3859174" y="345412"/>
            <a:ext cx="539910" cy="287975"/>
          </a:xfrm>
          <a:prstGeom prst="rect">
            <a:avLst/>
          </a:prstGeom>
        </p:spPr>
      </p:pic>
      <p:sp>
        <p:nvSpPr>
          <p:cNvPr id="43" name="object 43"/>
          <p:cNvSpPr/>
          <p:nvPr/>
        </p:nvSpPr>
        <p:spPr>
          <a:xfrm>
            <a:off x="0" y="3168142"/>
            <a:ext cx="4608195" cy="288290"/>
          </a:xfrm>
          <a:custGeom>
            <a:avLst/>
            <a:gdLst/>
            <a:ahLst/>
            <a:cxnLst/>
            <a:rect l="l" t="t" r="r" b="b"/>
            <a:pathLst>
              <a:path w="4608195" h="288289">
                <a:moveTo>
                  <a:pt x="4608004" y="0"/>
                </a:moveTo>
                <a:lnTo>
                  <a:pt x="0" y="0"/>
                </a:lnTo>
                <a:lnTo>
                  <a:pt x="0" y="143929"/>
                </a:lnTo>
                <a:lnTo>
                  <a:pt x="0" y="287858"/>
                </a:lnTo>
                <a:lnTo>
                  <a:pt x="4608004" y="287858"/>
                </a:lnTo>
                <a:lnTo>
                  <a:pt x="4608004" y="143941"/>
                </a:lnTo>
                <a:lnTo>
                  <a:pt x="4608004" y="0"/>
                </a:lnTo>
                <a:close/>
              </a:path>
            </a:pathLst>
          </a:custGeom>
          <a:solidFill>
            <a:srgbClr val="002147"/>
          </a:solidFill>
        </p:spPr>
        <p:txBody>
          <a:bodyPr wrap="square" lIns="0" tIns="0" rIns="0" bIns="0" rtlCol="0"/>
          <a:lstStyle/>
          <a:p>
            <a:endParaRPr/>
          </a:p>
        </p:txBody>
      </p:sp>
      <p:sp>
        <p:nvSpPr>
          <p:cNvPr id="45" name="object 45"/>
          <p:cNvSpPr txBox="1">
            <a:spLocks noGrp="1"/>
          </p:cNvSpPr>
          <p:nvPr>
            <p:ph type="ftr" sz="quarter" idx="5"/>
          </p:nvPr>
        </p:nvSpPr>
        <p:spPr>
          <a:prstGeom prst="rect">
            <a:avLst/>
          </a:prstGeom>
        </p:spPr>
        <p:txBody>
          <a:bodyPr vert="horz" wrap="square" lIns="0" tIns="8890" rIns="0" bIns="0" rtlCol="0">
            <a:spAutoFit/>
          </a:bodyPr>
          <a:lstStyle/>
          <a:p>
            <a:pPr marL="12700">
              <a:lnSpc>
                <a:spcPct val="100000"/>
              </a:lnSpc>
              <a:spcBef>
                <a:spcPts val="70"/>
              </a:spcBef>
            </a:pPr>
            <a:r>
              <a:rPr spc="-25" dirty="0"/>
              <a:t>UnB</a:t>
            </a:r>
          </a:p>
        </p:txBody>
      </p:sp>
      <p:sp>
        <p:nvSpPr>
          <p:cNvPr id="47" name="object 42">
            <a:extLst>
              <a:ext uri="{FF2B5EF4-FFF2-40B4-BE49-F238E27FC236}">
                <a16:creationId xmlns:a16="http://schemas.microsoft.com/office/drawing/2014/main" id="{169BEED2-FB55-433C-9DE5-B95D5E6FEC76}"/>
              </a:ext>
            </a:extLst>
          </p:cNvPr>
          <p:cNvSpPr txBox="1"/>
          <p:nvPr/>
        </p:nvSpPr>
        <p:spPr>
          <a:xfrm>
            <a:off x="95300" y="3180676"/>
            <a:ext cx="970915" cy="101310"/>
          </a:xfrm>
          <a:prstGeom prst="rect">
            <a:avLst/>
          </a:prstGeom>
        </p:spPr>
        <p:txBody>
          <a:bodyPr vert="horz" wrap="square" lIns="0" tIns="8890" rIns="0" bIns="0" rtlCol="0">
            <a:spAutoFit/>
          </a:bodyPr>
          <a:lstStyle/>
          <a:p>
            <a:pPr marL="12700">
              <a:lnSpc>
                <a:spcPct val="100000"/>
              </a:lnSpc>
              <a:spcBef>
                <a:spcPts val="70"/>
              </a:spcBef>
            </a:pPr>
            <a:r>
              <a:rPr lang="pt-BR" sz="600" dirty="0">
                <a:solidFill>
                  <a:srgbClr val="FFFFFF"/>
                </a:solidFill>
                <a:latin typeface="Arial MT"/>
                <a:cs typeface="Arial MT"/>
              </a:rPr>
              <a:t>Heris Coutinho</a:t>
            </a:r>
            <a:endParaRPr sz="600" dirty="0">
              <a:latin typeface="Arial MT"/>
              <a:cs typeface="Arial MT"/>
            </a:endParaRPr>
          </a:p>
        </p:txBody>
      </p:sp>
      <p:sp>
        <p:nvSpPr>
          <p:cNvPr id="44" name="Retângulo 43">
            <a:extLst>
              <a:ext uri="{FF2B5EF4-FFF2-40B4-BE49-F238E27FC236}">
                <a16:creationId xmlns:a16="http://schemas.microsoft.com/office/drawing/2014/main" id="{3E6522B1-DE40-45CD-AAF1-6B5D54A71C40}"/>
              </a:ext>
            </a:extLst>
          </p:cNvPr>
          <p:cNvSpPr/>
          <p:nvPr/>
        </p:nvSpPr>
        <p:spPr>
          <a:xfrm>
            <a:off x="95300" y="578558"/>
            <a:ext cx="4417694" cy="3203441"/>
          </a:xfrm>
          <a:prstGeom prst="rect">
            <a:avLst/>
          </a:prstGeom>
        </p:spPr>
        <p:txBody>
          <a:bodyPr wrap="square">
            <a:spAutoFit/>
          </a:bodyPr>
          <a:lstStyle/>
          <a:p>
            <a:pPr algn="just"/>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PT" sz="1100" dirty="0">
                <a:latin typeface="Times New Roman" panose="02020603050405020304" pitchFamily="18" charset="0"/>
                <a:cs typeface="Times New Roman" panose="02020603050405020304" pitchFamily="18" charset="0"/>
              </a:rPr>
              <a:t>Esses exemplos podem sugerir que as alianças eleitorais são sempre formadas de forma pragmática, com o único objetivo de vencer as eleições. Na verdade, a maior parte da literatura sobre alianças eleitorais brasileiras conclui que o pragmatismo é uma das principais razões pelas quais os partidos escolhem aderir e formar uma coalizão (Borges et al., 2017; de Lima Júnior, 1983; Lavareda, 1991; Machado, 2012; Miguel e Machado, 2007; Soares, 1964).</a:t>
            </a: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PT" sz="1100" dirty="0">
                <a:latin typeface="Times New Roman" panose="02020603050405020304" pitchFamily="18" charset="0"/>
                <a:cs typeface="Times New Roman" panose="02020603050405020304" pitchFamily="18" charset="0"/>
              </a:rPr>
              <a:t>No entanto, embora o pragmatismo pareça ser o força motriz mais forte por trás do processo de tomada de decisão de aliança, evidências empíricas relataram que, em alguns contextos, a ideologia tem um papel importante na escolha de com quem se aliar (Miranda, 2013; Oliveira, 1973; Santos, 1987; Krause e Godoi, 2010;</a:t>
            </a:r>
            <a:endParaRPr lang="pt-BR"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BR" sz="1100" dirty="0">
              <a:latin typeface="Times New Roman" panose="02020603050405020304" pitchFamily="18" charset="0"/>
              <a:cs typeface="Times New Roman" panose="02020603050405020304" pitchFamily="18" charset="0"/>
            </a:endParaRPr>
          </a:p>
          <a:p>
            <a:pPr marL="694055" indent="-171450" algn="just">
              <a:spcBef>
                <a:spcPts val="495"/>
              </a:spcBef>
              <a:spcAft>
                <a:spcPts val="0"/>
              </a:spcAft>
              <a:buFont typeface="Wingdings" panose="05000000000000000000" pitchFamily="2" charset="2"/>
              <a:buChar char="Ø"/>
            </a:pPr>
            <a:endParaRPr lang="pt-BR" sz="1100" dirty="0">
              <a:effectLst/>
              <a:latin typeface="Times New Roman" panose="02020603050405020304" pitchFamily="18" charset="0"/>
              <a:ea typeface="Arial MT"/>
              <a:cs typeface="Times New Roman" panose="02020603050405020304" pitchFamily="18" charset="0"/>
            </a:endParaRPr>
          </a:p>
        </p:txBody>
      </p:sp>
    </p:spTree>
    <p:extLst>
      <p:ext uri="{BB962C8B-B14F-4D97-AF65-F5344CB8AC3E}">
        <p14:creationId xmlns:p14="http://schemas.microsoft.com/office/powerpoint/2010/main" val="3979136993"/>
      </p:ext>
    </p:extLst>
  </p:cSld>
  <p:clrMapOvr>
    <a:masterClrMapping/>
  </p:clrMapOvr>
  <p:transition>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object 37"/>
          <p:cNvGrpSpPr/>
          <p:nvPr/>
        </p:nvGrpSpPr>
        <p:grpSpPr>
          <a:xfrm>
            <a:off x="-2721" y="112684"/>
            <a:ext cx="4608195" cy="465455"/>
            <a:chOff x="0" y="203974"/>
            <a:chExt cx="4608195" cy="465455"/>
          </a:xfrm>
        </p:grpSpPr>
        <p:sp>
          <p:nvSpPr>
            <p:cNvPr id="38" name="object 38"/>
            <p:cNvSpPr/>
            <p:nvPr/>
          </p:nvSpPr>
          <p:spPr>
            <a:xfrm>
              <a:off x="0" y="203974"/>
              <a:ext cx="4608195" cy="144145"/>
            </a:xfrm>
            <a:custGeom>
              <a:avLst/>
              <a:gdLst/>
              <a:ahLst/>
              <a:cxnLst/>
              <a:rect l="l" t="t" r="r" b="b"/>
              <a:pathLst>
                <a:path w="4608195" h="144145">
                  <a:moveTo>
                    <a:pt x="4608004" y="0"/>
                  </a:moveTo>
                  <a:lnTo>
                    <a:pt x="0" y="0"/>
                  </a:lnTo>
                  <a:lnTo>
                    <a:pt x="0" y="143929"/>
                  </a:lnTo>
                  <a:lnTo>
                    <a:pt x="4608004" y="143929"/>
                  </a:lnTo>
                  <a:lnTo>
                    <a:pt x="4608004" y="0"/>
                  </a:lnTo>
                  <a:close/>
                </a:path>
              </a:pathLst>
            </a:custGeom>
            <a:solidFill>
              <a:srgbClr val="002147"/>
            </a:solidFill>
          </p:spPr>
          <p:txBody>
            <a:bodyPr wrap="square" lIns="0" tIns="0" rIns="0" bIns="0" rtlCol="0"/>
            <a:lstStyle/>
            <a:p>
              <a:endParaRPr/>
            </a:p>
          </p:txBody>
        </p:sp>
        <p:sp>
          <p:nvSpPr>
            <p:cNvPr id="39" name="object 39"/>
            <p:cNvSpPr/>
            <p:nvPr/>
          </p:nvSpPr>
          <p:spPr>
            <a:xfrm>
              <a:off x="0" y="347903"/>
              <a:ext cx="4608195" cy="321945"/>
            </a:xfrm>
            <a:custGeom>
              <a:avLst/>
              <a:gdLst/>
              <a:ahLst/>
              <a:cxnLst/>
              <a:rect l="l" t="t" r="r" b="b"/>
              <a:pathLst>
                <a:path w="4608195" h="321945">
                  <a:moveTo>
                    <a:pt x="4608004" y="0"/>
                  </a:moveTo>
                  <a:lnTo>
                    <a:pt x="0" y="0"/>
                  </a:lnTo>
                  <a:lnTo>
                    <a:pt x="0" y="321500"/>
                  </a:lnTo>
                  <a:lnTo>
                    <a:pt x="4608004" y="321500"/>
                  </a:lnTo>
                  <a:lnTo>
                    <a:pt x="4608004" y="0"/>
                  </a:lnTo>
                  <a:close/>
                </a:path>
              </a:pathLst>
            </a:custGeom>
            <a:solidFill>
              <a:srgbClr val="F2F2F2"/>
            </a:solidFill>
          </p:spPr>
          <p:txBody>
            <a:bodyPr wrap="square" lIns="0" tIns="0" rIns="0" bIns="0" rtlCol="0"/>
            <a:lstStyle/>
            <a:p>
              <a:endParaRPr/>
            </a:p>
          </p:txBody>
        </p:sp>
      </p:grpSp>
      <p:pic>
        <p:nvPicPr>
          <p:cNvPr id="41" name="object 41"/>
          <p:cNvPicPr/>
          <p:nvPr/>
        </p:nvPicPr>
        <p:blipFill>
          <a:blip r:embed="rId2" cstate="print"/>
          <a:stretch>
            <a:fillRect/>
          </a:stretch>
        </p:blipFill>
        <p:spPr>
          <a:xfrm>
            <a:off x="3859174" y="345412"/>
            <a:ext cx="539910" cy="287975"/>
          </a:xfrm>
          <a:prstGeom prst="rect">
            <a:avLst/>
          </a:prstGeom>
        </p:spPr>
      </p:pic>
      <p:sp>
        <p:nvSpPr>
          <p:cNvPr id="43" name="object 43"/>
          <p:cNvSpPr/>
          <p:nvPr/>
        </p:nvSpPr>
        <p:spPr>
          <a:xfrm>
            <a:off x="0" y="3168142"/>
            <a:ext cx="4608195" cy="288290"/>
          </a:xfrm>
          <a:custGeom>
            <a:avLst/>
            <a:gdLst/>
            <a:ahLst/>
            <a:cxnLst/>
            <a:rect l="l" t="t" r="r" b="b"/>
            <a:pathLst>
              <a:path w="4608195" h="288289">
                <a:moveTo>
                  <a:pt x="4608004" y="0"/>
                </a:moveTo>
                <a:lnTo>
                  <a:pt x="0" y="0"/>
                </a:lnTo>
                <a:lnTo>
                  <a:pt x="0" y="143929"/>
                </a:lnTo>
                <a:lnTo>
                  <a:pt x="0" y="287858"/>
                </a:lnTo>
                <a:lnTo>
                  <a:pt x="4608004" y="287858"/>
                </a:lnTo>
                <a:lnTo>
                  <a:pt x="4608004" y="143941"/>
                </a:lnTo>
                <a:lnTo>
                  <a:pt x="4608004" y="0"/>
                </a:lnTo>
                <a:close/>
              </a:path>
            </a:pathLst>
          </a:custGeom>
          <a:solidFill>
            <a:srgbClr val="002147"/>
          </a:solidFill>
        </p:spPr>
        <p:txBody>
          <a:bodyPr wrap="square" lIns="0" tIns="0" rIns="0" bIns="0" rtlCol="0"/>
          <a:lstStyle/>
          <a:p>
            <a:endParaRPr/>
          </a:p>
        </p:txBody>
      </p:sp>
      <p:sp>
        <p:nvSpPr>
          <p:cNvPr id="45" name="object 45"/>
          <p:cNvSpPr txBox="1">
            <a:spLocks noGrp="1"/>
          </p:cNvSpPr>
          <p:nvPr>
            <p:ph type="ftr" sz="quarter" idx="5"/>
          </p:nvPr>
        </p:nvSpPr>
        <p:spPr>
          <a:prstGeom prst="rect">
            <a:avLst/>
          </a:prstGeom>
        </p:spPr>
        <p:txBody>
          <a:bodyPr vert="horz" wrap="square" lIns="0" tIns="8890" rIns="0" bIns="0" rtlCol="0">
            <a:spAutoFit/>
          </a:bodyPr>
          <a:lstStyle/>
          <a:p>
            <a:pPr marL="12700">
              <a:lnSpc>
                <a:spcPct val="100000"/>
              </a:lnSpc>
              <a:spcBef>
                <a:spcPts val="70"/>
              </a:spcBef>
            </a:pPr>
            <a:r>
              <a:rPr spc="-25" dirty="0"/>
              <a:t>UnB</a:t>
            </a:r>
          </a:p>
        </p:txBody>
      </p:sp>
      <p:sp>
        <p:nvSpPr>
          <p:cNvPr id="47" name="object 42">
            <a:extLst>
              <a:ext uri="{FF2B5EF4-FFF2-40B4-BE49-F238E27FC236}">
                <a16:creationId xmlns:a16="http://schemas.microsoft.com/office/drawing/2014/main" id="{169BEED2-FB55-433C-9DE5-B95D5E6FEC76}"/>
              </a:ext>
            </a:extLst>
          </p:cNvPr>
          <p:cNvSpPr txBox="1"/>
          <p:nvPr/>
        </p:nvSpPr>
        <p:spPr>
          <a:xfrm>
            <a:off x="95300" y="3180676"/>
            <a:ext cx="970915" cy="101310"/>
          </a:xfrm>
          <a:prstGeom prst="rect">
            <a:avLst/>
          </a:prstGeom>
        </p:spPr>
        <p:txBody>
          <a:bodyPr vert="horz" wrap="square" lIns="0" tIns="8890" rIns="0" bIns="0" rtlCol="0">
            <a:spAutoFit/>
          </a:bodyPr>
          <a:lstStyle/>
          <a:p>
            <a:pPr marL="12700">
              <a:lnSpc>
                <a:spcPct val="100000"/>
              </a:lnSpc>
              <a:spcBef>
                <a:spcPts val="70"/>
              </a:spcBef>
            </a:pPr>
            <a:r>
              <a:rPr lang="pt-BR" sz="600" dirty="0">
                <a:solidFill>
                  <a:srgbClr val="FFFFFF"/>
                </a:solidFill>
                <a:latin typeface="Arial MT"/>
                <a:cs typeface="Arial MT"/>
              </a:rPr>
              <a:t>Heris Coutinho</a:t>
            </a:r>
            <a:endParaRPr sz="600" dirty="0">
              <a:latin typeface="Arial MT"/>
              <a:cs typeface="Arial MT"/>
            </a:endParaRPr>
          </a:p>
        </p:txBody>
      </p:sp>
      <p:sp>
        <p:nvSpPr>
          <p:cNvPr id="44" name="Retângulo 43">
            <a:extLst>
              <a:ext uri="{FF2B5EF4-FFF2-40B4-BE49-F238E27FC236}">
                <a16:creationId xmlns:a16="http://schemas.microsoft.com/office/drawing/2014/main" id="{3E6522B1-DE40-45CD-AAF1-6B5D54A71C40}"/>
              </a:ext>
            </a:extLst>
          </p:cNvPr>
          <p:cNvSpPr/>
          <p:nvPr/>
        </p:nvSpPr>
        <p:spPr>
          <a:xfrm>
            <a:off x="95300" y="578558"/>
            <a:ext cx="4417694" cy="2695610"/>
          </a:xfrm>
          <a:prstGeom prst="rect">
            <a:avLst/>
          </a:prstGeom>
        </p:spPr>
        <p:txBody>
          <a:bodyPr wrap="square">
            <a:spAutoFit/>
          </a:bodyPr>
          <a:lstStyle/>
          <a:p>
            <a:pPr algn="just"/>
            <a:r>
              <a:rPr lang="pt-PT" sz="1100" b="1" dirty="0">
                <a:latin typeface="Times New Roman" panose="02020603050405020304" pitchFamily="18" charset="0"/>
                <a:cs typeface="Times New Roman" panose="02020603050405020304" pitchFamily="18" charset="0"/>
              </a:rPr>
              <a:t>MODELAGEM DO ESTUDO</a:t>
            </a:r>
            <a:r>
              <a:rPr lang="pt-PT" sz="1100" dirty="0">
                <a:latin typeface="Times New Roman" panose="02020603050405020304" pitchFamily="18" charset="0"/>
                <a:cs typeface="Times New Roman" panose="02020603050405020304" pitchFamily="18" charset="0"/>
              </a:rPr>
              <a:t>: </a:t>
            </a: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PT" sz="1100" dirty="0">
                <a:latin typeface="Times New Roman" panose="02020603050405020304" pitchFamily="18" charset="0"/>
                <a:cs typeface="Times New Roman" panose="02020603050405020304" pitchFamily="18" charset="0"/>
              </a:rPr>
              <a:t>Formulou-se um modelo no qual os partidos políticos têm de decidir com quem se aliar para ganharem uma eleição para um cargo executivo. Inspirados no cenário brasileiro, destacamos o papel de dois fatores particulares na decisão de aliar-se a outro partido, a saber, o pragmatismo e a ideologia.</a:t>
            </a: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PT" sz="1100" dirty="0">
                <a:latin typeface="Times New Roman" panose="02020603050405020304" pitchFamily="18" charset="0"/>
                <a:cs typeface="Times New Roman" panose="02020603050405020304" pitchFamily="18" charset="0"/>
              </a:rPr>
              <a:t>Em vez de investigar os determinantes da formação de alianças eleitorais – ou explicar a sua formação – o nosso modelo estuda como os dois diferentes factores (determinantes) acima mencionados afetam os termos dos acordos – e, por extensão, a probabilidade de formação das diferentes alianças.</a:t>
            </a:r>
          </a:p>
          <a:p>
            <a:pPr marL="171450" indent="-171450" algn="just">
              <a:buFont typeface="Wingdings" panose="05000000000000000000" pitchFamily="2" charset="2"/>
              <a:buChar char="Ø"/>
            </a:pPr>
            <a:endParaRPr lang="pt-BR" sz="1100" dirty="0">
              <a:latin typeface="Times New Roman" panose="02020603050405020304" pitchFamily="18" charset="0"/>
              <a:cs typeface="Times New Roman" panose="02020603050405020304" pitchFamily="18" charset="0"/>
            </a:endParaRPr>
          </a:p>
          <a:p>
            <a:pPr marL="694055" indent="-171450" algn="just">
              <a:spcBef>
                <a:spcPts val="495"/>
              </a:spcBef>
              <a:spcAft>
                <a:spcPts val="0"/>
              </a:spcAft>
              <a:buFont typeface="Wingdings" panose="05000000000000000000" pitchFamily="2" charset="2"/>
              <a:buChar char="Ø"/>
            </a:pPr>
            <a:endParaRPr lang="pt-BR" sz="1100" dirty="0">
              <a:effectLst/>
              <a:latin typeface="Times New Roman" panose="02020603050405020304" pitchFamily="18" charset="0"/>
              <a:ea typeface="Arial MT"/>
              <a:cs typeface="Times New Roman" panose="02020603050405020304" pitchFamily="18" charset="0"/>
            </a:endParaRPr>
          </a:p>
        </p:txBody>
      </p:sp>
    </p:spTree>
    <p:extLst>
      <p:ext uri="{BB962C8B-B14F-4D97-AF65-F5344CB8AC3E}">
        <p14:creationId xmlns:p14="http://schemas.microsoft.com/office/powerpoint/2010/main" val="3386450508"/>
      </p:ext>
    </p:extLst>
  </p:cSld>
  <p:clrMapOvr>
    <a:masterClrMapping/>
  </p:clrMapOvr>
  <p:transition>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object 37"/>
          <p:cNvGrpSpPr/>
          <p:nvPr/>
        </p:nvGrpSpPr>
        <p:grpSpPr>
          <a:xfrm>
            <a:off x="-2721" y="112684"/>
            <a:ext cx="4608195" cy="465455"/>
            <a:chOff x="0" y="203974"/>
            <a:chExt cx="4608195" cy="465455"/>
          </a:xfrm>
        </p:grpSpPr>
        <p:sp>
          <p:nvSpPr>
            <p:cNvPr id="38" name="object 38"/>
            <p:cNvSpPr/>
            <p:nvPr/>
          </p:nvSpPr>
          <p:spPr>
            <a:xfrm>
              <a:off x="0" y="203974"/>
              <a:ext cx="4608195" cy="144145"/>
            </a:xfrm>
            <a:custGeom>
              <a:avLst/>
              <a:gdLst/>
              <a:ahLst/>
              <a:cxnLst/>
              <a:rect l="l" t="t" r="r" b="b"/>
              <a:pathLst>
                <a:path w="4608195" h="144145">
                  <a:moveTo>
                    <a:pt x="4608004" y="0"/>
                  </a:moveTo>
                  <a:lnTo>
                    <a:pt x="0" y="0"/>
                  </a:lnTo>
                  <a:lnTo>
                    <a:pt x="0" y="143929"/>
                  </a:lnTo>
                  <a:lnTo>
                    <a:pt x="4608004" y="143929"/>
                  </a:lnTo>
                  <a:lnTo>
                    <a:pt x="4608004" y="0"/>
                  </a:lnTo>
                  <a:close/>
                </a:path>
              </a:pathLst>
            </a:custGeom>
            <a:solidFill>
              <a:srgbClr val="002147"/>
            </a:solidFill>
          </p:spPr>
          <p:txBody>
            <a:bodyPr wrap="square" lIns="0" tIns="0" rIns="0" bIns="0" rtlCol="0"/>
            <a:lstStyle/>
            <a:p>
              <a:endParaRPr/>
            </a:p>
          </p:txBody>
        </p:sp>
        <p:sp>
          <p:nvSpPr>
            <p:cNvPr id="39" name="object 39"/>
            <p:cNvSpPr/>
            <p:nvPr/>
          </p:nvSpPr>
          <p:spPr>
            <a:xfrm>
              <a:off x="0" y="347903"/>
              <a:ext cx="4608195" cy="321945"/>
            </a:xfrm>
            <a:custGeom>
              <a:avLst/>
              <a:gdLst/>
              <a:ahLst/>
              <a:cxnLst/>
              <a:rect l="l" t="t" r="r" b="b"/>
              <a:pathLst>
                <a:path w="4608195" h="321945">
                  <a:moveTo>
                    <a:pt x="4608004" y="0"/>
                  </a:moveTo>
                  <a:lnTo>
                    <a:pt x="0" y="0"/>
                  </a:lnTo>
                  <a:lnTo>
                    <a:pt x="0" y="321500"/>
                  </a:lnTo>
                  <a:lnTo>
                    <a:pt x="4608004" y="321500"/>
                  </a:lnTo>
                  <a:lnTo>
                    <a:pt x="4608004" y="0"/>
                  </a:lnTo>
                  <a:close/>
                </a:path>
              </a:pathLst>
            </a:custGeom>
            <a:solidFill>
              <a:srgbClr val="F2F2F2"/>
            </a:solidFill>
          </p:spPr>
          <p:txBody>
            <a:bodyPr wrap="square" lIns="0" tIns="0" rIns="0" bIns="0" rtlCol="0"/>
            <a:lstStyle/>
            <a:p>
              <a:endParaRPr/>
            </a:p>
          </p:txBody>
        </p:sp>
      </p:grpSp>
      <p:pic>
        <p:nvPicPr>
          <p:cNvPr id="41" name="object 41"/>
          <p:cNvPicPr/>
          <p:nvPr/>
        </p:nvPicPr>
        <p:blipFill>
          <a:blip r:embed="rId2" cstate="print"/>
          <a:stretch>
            <a:fillRect/>
          </a:stretch>
        </p:blipFill>
        <p:spPr>
          <a:xfrm>
            <a:off x="3859174" y="345412"/>
            <a:ext cx="539910" cy="287975"/>
          </a:xfrm>
          <a:prstGeom prst="rect">
            <a:avLst/>
          </a:prstGeom>
        </p:spPr>
      </p:pic>
      <p:sp>
        <p:nvSpPr>
          <p:cNvPr id="43" name="object 43"/>
          <p:cNvSpPr/>
          <p:nvPr/>
        </p:nvSpPr>
        <p:spPr>
          <a:xfrm>
            <a:off x="0" y="3168142"/>
            <a:ext cx="4608195" cy="288290"/>
          </a:xfrm>
          <a:custGeom>
            <a:avLst/>
            <a:gdLst/>
            <a:ahLst/>
            <a:cxnLst/>
            <a:rect l="l" t="t" r="r" b="b"/>
            <a:pathLst>
              <a:path w="4608195" h="288289">
                <a:moveTo>
                  <a:pt x="4608004" y="0"/>
                </a:moveTo>
                <a:lnTo>
                  <a:pt x="0" y="0"/>
                </a:lnTo>
                <a:lnTo>
                  <a:pt x="0" y="143929"/>
                </a:lnTo>
                <a:lnTo>
                  <a:pt x="0" y="287858"/>
                </a:lnTo>
                <a:lnTo>
                  <a:pt x="4608004" y="287858"/>
                </a:lnTo>
                <a:lnTo>
                  <a:pt x="4608004" y="143941"/>
                </a:lnTo>
                <a:lnTo>
                  <a:pt x="4608004" y="0"/>
                </a:lnTo>
                <a:close/>
              </a:path>
            </a:pathLst>
          </a:custGeom>
          <a:solidFill>
            <a:srgbClr val="002147"/>
          </a:solidFill>
        </p:spPr>
        <p:txBody>
          <a:bodyPr wrap="square" lIns="0" tIns="0" rIns="0" bIns="0" rtlCol="0"/>
          <a:lstStyle/>
          <a:p>
            <a:endParaRPr/>
          </a:p>
        </p:txBody>
      </p:sp>
      <p:sp>
        <p:nvSpPr>
          <p:cNvPr id="45" name="object 45"/>
          <p:cNvSpPr txBox="1">
            <a:spLocks noGrp="1"/>
          </p:cNvSpPr>
          <p:nvPr>
            <p:ph type="ftr" sz="quarter" idx="5"/>
          </p:nvPr>
        </p:nvSpPr>
        <p:spPr>
          <a:prstGeom prst="rect">
            <a:avLst/>
          </a:prstGeom>
        </p:spPr>
        <p:txBody>
          <a:bodyPr vert="horz" wrap="square" lIns="0" tIns="8890" rIns="0" bIns="0" rtlCol="0">
            <a:spAutoFit/>
          </a:bodyPr>
          <a:lstStyle/>
          <a:p>
            <a:pPr marL="12700">
              <a:lnSpc>
                <a:spcPct val="100000"/>
              </a:lnSpc>
              <a:spcBef>
                <a:spcPts val="70"/>
              </a:spcBef>
            </a:pPr>
            <a:r>
              <a:rPr spc="-25" dirty="0"/>
              <a:t>UnB</a:t>
            </a:r>
          </a:p>
        </p:txBody>
      </p:sp>
      <p:sp>
        <p:nvSpPr>
          <p:cNvPr id="47" name="object 42">
            <a:extLst>
              <a:ext uri="{FF2B5EF4-FFF2-40B4-BE49-F238E27FC236}">
                <a16:creationId xmlns:a16="http://schemas.microsoft.com/office/drawing/2014/main" id="{169BEED2-FB55-433C-9DE5-B95D5E6FEC76}"/>
              </a:ext>
            </a:extLst>
          </p:cNvPr>
          <p:cNvSpPr txBox="1"/>
          <p:nvPr/>
        </p:nvSpPr>
        <p:spPr>
          <a:xfrm>
            <a:off x="95300" y="3180676"/>
            <a:ext cx="970915" cy="101310"/>
          </a:xfrm>
          <a:prstGeom prst="rect">
            <a:avLst/>
          </a:prstGeom>
        </p:spPr>
        <p:txBody>
          <a:bodyPr vert="horz" wrap="square" lIns="0" tIns="8890" rIns="0" bIns="0" rtlCol="0">
            <a:spAutoFit/>
          </a:bodyPr>
          <a:lstStyle/>
          <a:p>
            <a:pPr marL="12700">
              <a:lnSpc>
                <a:spcPct val="100000"/>
              </a:lnSpc>
              <a:spcBef>
                <a:spcPts val="70"/>
              </a:spcBef>
            </a:pPr>
            <a:r>
              <a:rPr lang="pt-BR" sz="600" dirty="0">
                <a:solidFill>
                  <a:srgbClr val="FFFFFF"/>
                </a:solidFill>
                <a:latin typeface="Arial MT"/>
                <a:cs typeface="Arial MT"/>
              </a:rPr>
              <a:t>Heris Coutinho</a:t>
            </a:r>
            <a:endParaRPr sz="600" dirty="0">
              <a:latin typeface="Arial MT"/>
              <a:cs typeface="Arial MT"/>
            </a:endParaRPr>
          </a:p>
        </p:txBody>
      </p:sp>
      <p:sp>
        <p:nvSpPr>
          <p:cNvPr id="44" name="Retângulo 43">
            <a:extLst>
              <a:ext uri="{FF2B5EF4-FFF2-40B4-BE49-F238E27FC236}">
                <a16:creationId xmlns:a16="http://schemas.microsoft.com/office/drawing/2014/main" id="{3E6522B1-DE40-45CD-AAF1-6B5D54A71C40}"/>
              </a:ext>
            </a:extLst>
          </p:cNvPr>
          <p:cNvSpPr/>
          <p:nvPr/>
        </p:nvSpPr>
        <p:spPr>
          <a:xfrm>
            <a:off x="95300" y="578558"/>
            <a:ext cx="4417694" cy="3311163"/>
          </a:xfrm>
          <a:prstGeom prst="rect">
            <a:avLst/>
          </a:prstGeom>
        </p:spPr>
        <p:txBody>
          <a:bodyPr wrap="square">
            <a:spAutoFit/>
          </a:bodyPr>
          <a:lstStyle/>
          <a:p>
            <a:pPr marL="171450" indent="-171450" algn="just">
              <a:buFont typeface="Wingdings" panose="05000000000000000000" pitchFamily="2" charset="2"/>
              <a:buChar char="Ø"/>
            </a:pPr>
            <a:r>
              <a:rPr lang="pt-PT" sz="1100" dirty="0">
                <a:latin typeface="Times New Roman" panose="02020603050405020304" pitchFamily="18" charset="0"/>
                <a:cs typeface="Times New Roman" panose="02020603050405020304" pitchFamily="18" charset="0"/>
              </a:rPr>
              <a:t>Foi assumido que os partidos líderes tentam atrair os pequenos oferecendo simultaneamente transferências (por exemplo, cargos governamentais, apoio em outras eleições, prestígio, poder de fazer parte da aliança vencedora). </a:t>
            </a: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PT" sz="1100" dirty="0">
                <a:latin typeface="Times New Roman" panose="02020603050405020304" pitchFamily="18" charset="0"/>
                <a:cs typeface="Times New Roman" panose="02020603050405020304" pitchFamily="18" charset="0"/>
              </a:rPr>
              <a:t>Assim, pode-se pensar no jogo da aliança eleitoral como um leilão de primeiro preço com lance selado, em que os partidos líderes são os licitantes e o menor é o objeto a ser leiloado.</a:t>
            </a: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Ø"/>
            </a:pPr>
            <a:r>
              <a:rPr lang="pt-PT" sz="1100" dirty="0">
                <a:latin typeface="Times New Roman" panose="02020603050405020304" pitchFamily="18" charset="0"/>
                <a:cs typeface="Times New Roman" panose="02020603050405020304" pitchFamily="18" charset="0"/>
              </a:rPr>
              <a:t>Para explicar os canais através dos quais os dois factores afectam as decisões das partes, exploramos o papel de cada um separadamente.</a:t>
            </a:r>
            <a:r>
              <a:rPr lang="pt-BR" sz="1100" dirty="0">
                <a:latin typeface="Times New Roman" panose="02020603050405020304" pitchFamily="18" charset="0"/>
                <a:cs typeface="Times New Roman" panose="02020603050405020304" pitchFamily="18" charset="0"/>
              </a:rPr>
              <a:t> </a:t>
            </a:r>
            <a:r>
              <a:rPr lang="pt-PT" sz="1100" dirty="0">
                <a:latin typeface="Times New Roman" panose="02020603050405020304" pitchFamily="18" charset="0"/>
                <a:cs typeface="Times New Roman" panose="02020603050405020304" pitchFamily="18" charset="0"/>
              </a:rPr>
              <a:t>Num cenário estático, primeiro fornecemos um modelo de base que nos permite analisar o pragmatismo (puro). </a:t>
            </a:r>
          </a:p>
          <a:p>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BR" sz="1100" dirty="0">
              <a:latin typeface="Times New Roman" panose="02020603050405020304" pitchFamily="18" charset="0"/>
              <a:cs typeface="Times New Roman" panose="02020603050405020304" pitchFamily="18" charset="0"/>
            </a:endParaRPr>
          </a:p>
          <a:p>
            <a:pPr marL="694055" indent="-171450" algn="just">
              <a:spcBef>
                <a:spcPts val="495"/>
              </a:spcBef>
              <a:spcAft>
                <a:spcPts val="0"/>
              </a:spcAft>
              <a:buFont typeface="Wingdings" panose="05000000000000000000" pitchFamily="2" charset="2"/>
              <a:buChar char="Ø"/>
            </a:pPr>
            <a:endParaRPr lang="pt-BR" sz="1100" dirty="0">
              <a:effectLst/>
              <a:latin typeface="Times New Roman" panose="02020603050405020304" pitchFamily="18" charset="0"/>
              <a:ea typeface="Arial MT"/>
              <a:cs typeface="Times New Roman" panose="02020603050405020304" pitchFamily="18" charset="0"/>
            </a:endParaRPr>
          </a:p>
        </p:txBody>
      </p:sp>
    </p:spTree>
    <p:extLst>
      <p:ext uri="{BB962C8B-B14F-4D97-AF65-F5344CB8AC3E}">
        <p14:creationId xmlns:p14="http://schemas.microsoft.com/office/powerpoint/2010/main" val="714131101"/>
      </p:ext>
    </p:extLst>
  </p:cSld>
  <p:clrMapOvr>
    <a:masterClrMapping/>
  </p:clrMapOvr>
  <p:transition>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object 37"/>
          <p:cNvGrpSpPr/>
          <p:nvPr/>
        </p:nvGrpSpPr>
        <p:grpSpPr>
          <a:xfrm>
            <a:off x="-2721" y="112684"/>
            <a:ext cx="4608195" cy="465455"/>
            <a:chOff x="0" y="203974"/>
            <a:chExt cx="4608195" cy="465455"/>
          </a:xfrm>
        </p:grpSpPr>
        <p:sp>
          <p:nvSpPr>
            <p:cNvPr id="38" name="object 38"/>
            <p:cNvSpPr/>
            <p:nvPr/>
          </p:nvSpPr>
          <p:spPr>
            <a:xfrm>
              <a:off x="0" y="203974"/>
              <a:ext cx="4608195" cy="144145"/>
            </a:xfrm>
            <a:custGeom>
              <a:avLst/>
              <a:gdLst/>
              <a:ahLst/>
              <a:cxnLst/>
              <a:rect l="l" t="t" r="r" b="b"/>
              <a:pathLst>
                <a:path w="4608195" h="144145">
                  <a:moveTo>
                    <a:pt x="4608004" y="0"/>
                  </a:moveTo>
                  <a:lnTo>
                    <a:pt x="0" y="0"/>
                  </a:lnTo>
                  <a:lnTo>
                    <a:pt x="0" y="143929"/>
                  </a:lnTo>
                  <a:lnTo>
                    <a:pt x="4608004" y="143929"/>
                  </a:lnTo>
                  <a:lnTo>
                    <a:pt x="4608004" y="0"/>
                  </a:lnTo>
                  <a:close/>
                </a:path>
              </a:pathLst>
            </a:custGeom>
            <a:solidFill>
              <a:srgbClr val="002147"/>
            </a:solidFill>
          </p:spPr>
          <p:txBody>
            <a:bodyPr wrap="square" lIns="0" tIns="0" rIns="0" bIns="0" rtlCol="0"/>
            <a:lstStyle/>
            <a:p>
              <a:endParaRPr/>
            </a:p>
          </p:txBody>
        </p:sp>
        <p:sp>
          <p:nvSpPr>
            <p:cNvPr id="39" name="object 39"/>
            <p:cNvSpPr/>
            <p:nvPr/>
          </p:nvSpPr>
          <p:spPr>
            <a:xfrm>
              <a:off x="0" y="347903"/>
              <a:ext cx="4608195" cy="321945"/>
            </a:xfrm>
            <a:custGeom>
              <a:avLst/>
              <a:gdLst/>
              <a:ahLst/>
              <a:cxnLst/>
              <a:rect l="l" t="t" r="r" b="b"/>
              <a:pathLst>
                <a:path w="4608195" h="321945">
                  <a:moveTo>
                    <a:pt x="4608004" y="0"/>
                  </a:moveTo>
                  <a:lnTo>
                    <a:pt x="0" y="0"/>
                  </a:lnTo>
                  <a:lnTo>
                    <a:pt x="0" y="321500"/>
                  </a:lnTo>
                  <a:lnTo>
                    <a:pt x="4608004" y="321500"/>
                  </a:lnTo>
                  <a:lnTo>
                    <a:pt x="4608004" y="0"/>
                  </a:lnTo>
                  <a:close/>
                </a:path>
              </a:pathLst>
            </a:custGeom>
            <a:solidFill>
              <a:srgbClr val="F2F2F2"/>
            </a:solidFill>
          </p:spPr>
          <p:txBody>
            <a:bodyPr wrap="square" lIns="0" tIns="0" rIns="0" bIns="0" rtlCol="0"/>
            <a:lstStyle/>
            <a:p>
              <a:endParaRPr/>
            </a:p>
          </p:txBody>
        </p:sp>
      </p:grpSp>
      <p:pic>
        <p:nvPicPr>
          <p:cNvPr id="41" name="object 41"/>
          <p:cNvPicPr/>
          <p:nvPr/>
        </p:nvPicPr>
        <p:blipFill>
          <a:blip r:embed="rId2" cstate="print"/>
          <a:stretch>
            <a:fillRect/>
          </a:stretch>
        </p:blipFill>
        <p:spPr>
          <a:xfrm>
            <a:off x="3859174" y="345412"/>
            <a:ext cx="539910" cy="287975"/>
          </a:xfrm>
          <a:prstGeom prst="rect">
            <a:avLst/>
          </a:prstGeom>
        </p:spPr>
      </p:pic>
      <p:sp>
        <p:nvSpPr>
          <p:cNvPr id="43" name="object 43"/>
          <p:cNvSpPr/>
          <p:nvPr/>
        </p:nvSpPr>
        <p:spPr>
          <a:xfrm>
            <a:off x="0" y="3168142"/>
            <a:ext cx="4608195" cy="288290"/>
          </a:xfrm>
          <a:custGeom>
            <a:avLst/>
            <a:gdLst/>
            <a:ahLst/>
            <a:cxnLst/>
            <a:rect l="l" t="t" r="r" b="b"/>
            <a:pathLst>
              <a:path w="4608195" h="288289">
                <a:moveTo>
                  <a:pt x="4608004" y="0"/>
                </a:moveTo>
                <a:lnTo>
                  <a:pt x="0" y="0"/>
                </a:lnTo>
                <a:lnTo>
                  <a:pt x="0" y="143929"/>
                </a:lnTo>
                <a:lnTo>
                  <a:pt x="0" y="287858"/>
                </a:lnTo>
                <a:lnTo>
                  <a:pt x="4608004" y="287858"/>
                </a:lnTo>
                <a:lnTo>
                  <a:pt x="4608004" y="143941"/>
                </a:lnTo>
                <a:lnTo>
                  <a:pt x="4608004" y="0"/>
                </a:lnTo>
                <a:close/>
              </a:path>
            </a:pathLst>
          </a:custGeom>
          <a:solidFill>
            <a:srgbClr val="002147"/>
          </a:solidFill>
        </p:spPr>
        <p:txBody>
          <a:bodyPr wrap="square" lIns="0" tIns="0" rIns="0" bIns="0" rtlCol="0"/>
          <a:lstStyle/>
          <a:p>
            <a:endParaRPr/>
          </a:p>
        </p:txBody>
      </p:sp>
      <p:sp>
        <p:nvSpPr>
          <p:cNvPr id="45" name="object 45"/>
          <p:cNvSpPr txBox="1">
            <a:spLocks noGrp="1"/>
          </p:cNvSpPr>
          <p:nvPr>
            <p:ph type="ftr" sz="quarter" idx="5"/>
          </p:nvPr>
        </p:nvSpPr>
        <p:spPr>
          <a:prstGeom prst="rect">
            <a:avLst/>
          </a:prstGeom>
        </p:spPr>
        <p:txBody>
          <a:bodyPr vert="horz" wrap="square" lIns="0" tIns="8890" rIns="0" bIns="0" rtlCol="0">
            <a:spAutoFit/>
          </a:bodyPr>
          <a:lstStyle/>
          <a:p>
            <a:pPr marL="12700">
              <a:lnSpc>
                <a:spcPct val="100000"/>
              </a:lnSpc>
              <a:spcBef>
                <a:spcPts val="70"/>
              </a:spcBef>
            </a:pPr>
            <a:r>
              <a:rPr spc="-25" dirty="0"/>
              <a:t>UnB</a:t>
            </a:r>
          </a:p>
        </p:txBody>
      </p:sp>
      <p:sp>
        <p:nvSpPr>
          <p:cNvPr id="47" name="object 42">
            <a:extLst>
              <a:ext uri="{FF2B5EF4-FFF2-40B4-BE49-F238E27FC236}">
                <a16:creationId xmlns:a16="http://schemas.microsoft.com/office/drawing/2014/main" id="{169BEED2-FB55-433C-9DE5-B95D5E6FEC76}"/>
              </a:ext>
            </a:extLst>
          </p:cNvPr>
          <p:cNvSpPr txBox="1"/>
          <p:nvPr/>
        </p:nvSpPr>
        <p:spPr>
          <a:xfrm>
            <a:off x="95300" y="3180676"/>
            <a:ext cx="970915" cy="101310"/>
          </a:xfrm>
          <a:prstGeom prst="rect">
            <a:avLst/>
          </a:prstGeom>
        </p:spPr>
        <p:txBody>
          <a:bodyPr vert="horz" wrap="square" lIns="0" tIns="8890" rIns="0" bIns="0" rtlCol="0">
            <a:spAutoFit/>
          </a:bodyPr>
          <a:lstStyle/>
          <a:p>
            <a:pPr marL="12700">
              <a:lnSpc>
                <a:spcPct val="100000"/>
              </a:lnSpc>
              <a:spcBef>
                <a:spcPts val="70"/>
              </a:spcBef>
            </a:pPr>
            <a:r>
              <a:rPr lang="pt-BR" sz="600" dirty="0">
                <a:solidFill>
                  <a:srgbClr val="FFFFFF"/>
                </a:solidFill>
                <a:latin typeface="Arial MT"/>
                <a:cs typeface="Arial MT"/>
              </a:rPr>
              <a:t>Heris Coutinho</a:t>
            </a:r>
            <a:endParaRPr sz="600" dirty="0">
              <a:latin typeface="Arial MT"/>
              <a:cs typeface="Arial MT"/>
            </a:endParaRPr>
          </a:p>
        </p:txBody>
      </p:sp>
      <p:sp>
        <p:nvSpPr>
          <p:cNvPr id="44" name="Retângulo 43">
            <a:extLst>
              <a:ext uri="{FF2B5EF4-FFF2-40B4-BE49-F238E27FC236}">
                <a16:creationId xmlns:a16="http://schemas.microsoft.com/office/drawing/2014/main" id="{3E6522B1-DE40-45CD-AAF1-6B5D54A71C40}"/>
              </a:ext>
            </a:extLst>
          </p:cNvPr>
          <p:cNvSpPr/>
          <p:nvPr/>
        </p:nvSpPr>
        <p:spPr>
          <a:xfrm>
            <a:off x="95300" y="578558"/>
            <a:ext cx="4417694" cy="3034164"/>
          </a:xfrm>
          <a:prstGeom prst="rect">
            <a:avLst/>
          </a:prstGeom>
        </p:spPr>
        <p:txBody>
          <a:bodyPr wrap="square">
            <a:spAutoFit/>
          </a:bodyPr>
          <a:lstStyle/>
          <a:p>
            <a:pPr marL="171450" indent="-171450" algn="just">
              <a:buFont typeface="Wingdings" panose="05000000000000000000" pitchFamily="2" charset="2"/>
              <a:buChar char="Ø"/>
            </a:pPr>
            <a:r>
              <a:rPr lang="pt-PT" sz="1100" dirty="0">
                <a:latin typeface="Times New Roman" panose="02020603050405020304" pitchFamily="18" charset="0"/>
                <a:cs typeface="Times New Roman" panose="02020603050405020304" pitchFamily="18" charset="0"/>
              </a:rPr>
              <a:t>Dois partidos líderes jogam um jogo em que cada um deles faz ofertas a um partido pequeno para convencê-lo a juntar-se a eles numa aliança eleitoral.</a:t>
            </a:r>
          </a:p>
          <a:p>
            <a:pPr algn="just"/>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PT" sz="1100" dirty="0">
                <a:latin typeface="Times New Roman" panose="02020603050405020304" pitchFamily="18" charset="0"/>
                <a:cs typeface="Times New Roman" panose="02020603050405020304" pitchFamily="18" charset="0"/>
              </a:rPr>
              <a:t>Dado que a probabilidade de vitória de todas as alianças possíveis é de conhecimento comum, as partes são capazes de calcular os retornos esperados e, assim, o partido pequeno escolhe aliar-se àquele que oferece a maior transferência esperada. </a:t>
            </a: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PT" sz="1100" dirty="0">
                <a:latin typeface="Times New Roman" panose="02020603050405020304" pitchFamily="18" charset="0"/>
                <a:cs typeface="Times New Roman" panose="02020603050405020304" pitchFamily="18" charset="0"/>
              </a:rPr>
              <a:t>As conclusões dos autores mostram que o partido favorito na campanha tende a oferecer menos transferências do que o partido menos favorecido. No entanto, nem sempre o favorito atrai o pequeno, uma vez que os partidos dirigentes podem valorizar o cargo de forma diferente.</a:t>
            </a: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BR" sz="1100" dirty="0">
              <a:latin typeface="Times New Roman" panose="02020603050405020304" pitchFamily="18" charset="0"/>
              <a:cs typeface="Times New Roman" panose="02020603050405020304" pitchFamily="18" charset="0"/>
            </a:endParaRPr>
          </a:p>
          <a:p>
            <a:pPr marL="694055" indent="-171450" algn="just">
              <a:spcBef>
                <a:spcPts val="495"/>
              </a:spcBef>
              <a:spcAft>
                <a:spcPts val="0"/>
              </a:spcAft>
              <a:buFont typeface="Wingdings" panose="05000000000000000000" pitchFamily="2" charset="2"/>
              <a:buChar char="Ø"/>
            </a:pPr>
            <a:endParaRPr lang="pt-BR" sz="1100" dirty="0">
              <a:effectLst/>
              <a:latin typeface="Times New Roman" panose="02020603050405020304" pitchFamily="18" charset="0"/>
              <a:ea typeface="Arial MT"/>
              <a:cs typeface="Times New Roman" panose="02020603050405020304" pitchFamily="18" charset="0"/>
            </a:endParaRPr>
          </a:p>
        </p:txBody>
      </p:sp>
    </p:spTree>
    <p:extLst>
      <p:ext uri="{BB962C8B-B14F-4D97-AF65-F5344CB8AC3E}">
        <p14:creationId xmlns:p14="http://schemas.microsoft.com/office/powerpoint/2010/main" val="2053380286"/>
      </p:ext>
    </p:extLst>
  </p:cSld>
  <p:clrMapOvr>
    <a:masterClrMapping/>
  </p:clrMapOvr>
  <p:transition>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object 37"/>
          <p:cNvGrpSpPr/>
          <p:nvPr/>
        </p:nvGrpSpPr>
        <p:grpSpPr>
          <a:xfrm>
            <a:off x="-2721" y="112684"/>
            <a:ext cx="4608195" cy="465455"/>
            <a:chOff x="0" y="203974"/>
            <a:chExt cx="4608195" cy="465455"/>
          </a:xfrm>
        </p:grpSpPr>
        <p:sp>
          <p:nvSpPr>
            <p:cNvPr id="38" name="object 38"/>
            <p:cNvSpPr/>
            <p:nvPr/>
          </p:nvSpPr>
          <p:spPr>
            <a:xfrm>
              <a:off x="0" y="203974"/>
              <a:ext cx="4608195" cy="144145"/>
            </a:xfrm>
            <a:custGeom>
              <a:avLst/>
              <a:gdLst/>
              <a:ahLst/>
              <a:cxnLst/>
              <a:rect l="l" t="t" r="r" b="b"/>
              <a:pathLst>
                <a:path w="4608195" h="144145">
                  <a:moveTo>
                    <a:pt x="4608004" y="0"/>
                  </a:moveTo>
                  <a:lnTo>
                    <a:pt x="0" y="0"/>
                  </a:lnTo>
                  <a:lnTo>
                    <a:pt x="0" y="143929"/>
                  </a:lnTo>
                  <a:lnTo>
                    <a:pt x="4608004" y="143929"/>
                  </a:lnTo>
                  <a:lnTo>
                    <a:pt x="4608004" y="0"/>
                  </a:lnTo>
                  <a:close/>
                </a:path>
              </a:pathLst>
            </a:custGeom>
            <a:solidFill>
              <a:srgbClr val="002147"/>
            </a:solidFill>
          </p:spPr>
          <p:txBody>
            <a:bodyPr wrap="square" lIns="0" tIns="0" rIns="0" bIns="0" rtlCol="0"/>
            <a:lstStyle/>
            <a:p>
              <a:endParaRPr/>
            </a:p>
          </p:txBody>
        </p:sp>
        <p:sp>
          <p:nvSpPr>
            <p:cNvPr id="39" name="object 39"/>
            <p:cNvSpPr/>
            <p:nvPr/>
          </p:nvSpPr>
          <p:spPr>
            <a:xfrm>
              <a:off x="0" y="347903"/>
              <a:ext cx="4608195" cy="321945"/>
            </a:xfrm>
            <a:custGeom>
              <a:avLst/>
              <a:gdLst/>
              <a:ahLst/>
              <a:cxnLst/>
              <a:rect l="l" t="t" r="r" b="b"/>
              <a:pathLst>
                <a:path w="4608195" h="321945">
                  <a:moveTo>
                    <a:pt x="4608004" y="0"/>
                  </a:moveTo>
                  <a:lnTo>
                    <a:pt x="0" y="0"/>
                  </a:lnTo>
                  <a:lnTo>
                    <a:pt x="0" y="321500"/>
                  </a:lnTo>
                  <a:lnTo>
                    <a:pt x="4608004" y="321500"/>
                  </a:lnTo>
                  <a:lnTo>
                    <a:pt x="4608004" y="0"/>
                  </a:lnTo>
                  <a:close/>
                </a:path>
              </a:pathLst>
            </a:custGeom>
            <a:solidFill>
              <a:srgbClr val="F2F2F2"/>
            </a:solidFill>
          </p:spPr>
          <p:txBody>
            <a:bodyPr wrap="square" lIns="0" tIns="0" rIns="0" bIns="0" rtlCol="0"/>
            <a:lstStyle/>
            <a:p>
              <a:endParaRPr/>
            </a:p>
          </p:txBody>
        </p:sp>
      </p:grpSp>
      <p:pic>
        <p:nvPicPr>
          <p:cNvPr id="41" name="object 41"/>
          <p:cNvPicPr/>
          <p:nvPr/>
        </p:nvPicPr>
        <p:blipFill>
          <a:blip r:embed="rId2" cstate="print"/>
          <a:stretch>
            <a:fillRect/>
          </a:stretch>
        </p:blipFill>
        <p:spPr>
          <a:xfrm>
            <a:off x="3859174" y="345412"/>
            <a:ext cx="539910" cy="287975"/>
          </a:xfrm>
          <a:prstGeom prst="rect">
            <a:avLst/>
          </a:prstGeom>
        </p:spPr>
      </p:pic>
      <p:sp>
        <p:nvSpPr>
          <p:cNvPr id="43" name="object 43"/>
          <p:cNvSpPr/>
          <p:nvPr/>
        </p:nvSpPr>
        <p:spPr>
          <a:xfrm>
            <a:off x="0" y="3168142"/>
            <a:ext cx="4608195" cy="288290"/>
          </a:xfrm>
          <a:custGeom>
            <a:avLst/>
            <a:gdLst/>
            <a:ahLst/>
            <a:cxnLst/>
            <a:rect l="l" t="t" r="r" b="b"/>
            <a:pathLst>
              <a:path w="4608195" h="288289">
                <a:moveTo>
                  <a:pt x="4608004" y="0"/>
                </a:moveTo>
                <a:lnTo>
                  <a:pt x="0" y="0"/>
                </a:lnTo>
                <a:lnTo>
                  <a:pt x="0" y="143929"/>
                </a:lnTo>
                <a:lnTo>
                  <a:pt x="0" y="287858"/>
                </a:lnTo>
                <a:lnTo>
                  <a:pt x="4608004" y="287858"/>
                </a:lnTo>
                <a:lnTo>
                  <a:pt x="4608004" y="143941"/>
                </a:lnTo>
                <a:lnTo>
                  <a:pt x="4608004" y="0"/>
                </a:lnTo>
                <a:close/>
              </a:path>
            </a:pathLst>
          </a:custGeom>
          <a:solidFill>
            <a:srgbClr val="002147"/>
          </a:solidFill>
        </p:spPr>
        <p:txBody>
          <a:bodyPr wrap="square" lIns="0" tIns="0" rIns="0" bIns="0" rtlCol="0"/>
          <a:lstStyle/>
          <a:p>
            <a:endParaRPr/>
          </a:p>
        </p:txBody>
      </p:sp>
      <p:sp>
        <p:nvSpPr>
          <p:cNvPr id="45" name="object 45"/>
          <p:cNvSpPr txBox="1">
            <a:spLocks noGrp="1"/>
          </p:cNvSpPr>
          <p:nvPr>
            <p:ph type="ftr" sz="quarter" idx="5"/>
          </p:nvPr>
        </p:nvSpPr>
        <p:spPr>
          <a:prstGeom prst="rect">
            <a:avLst/>
          </a:prstGeom>
        </p:spPr>
        <p:txBody>
          <a:bodyPr vert="horz" wrap="square" lIns="0" tIns="8890" rIns="0" bIns="0" rtlCol="0">
            <a:spAutoFit/>
          </a:bodyPr>
          <a:lstStyle/>
          <a:p>
            <a:pPr marL="12700">
              <a:lnSpc>
                <a:spcPct val="100000"/>
              </a:lnSpc>
              <a:spcBef>
                <a:spcPts val="70"/>
              </a:spcBef>
            </a:pPr>
            <a:r>
              <a:rPr spc="-25" dirty="0"/>
              <a:t>UnB</a:t>
            </a:r>
          </a:p>
        </p:txBody>
      </p:sp>
      <p:sp>
        <p:nvSpPr>
          <p:cNvPr id="47" name="object 42">
            <a:extLst>
              <a:ext uri="{FF2B5EF4-FFF2-40B4-BE49-F238E27FC236}">
                <a16:creationId xmlns:a16="http://schemas.microsoft.com/office/drawing/2014/main" id="{169BEED2-FB55-433C-9DE5-B95D5E6FEC76}"/>
              </a:ext>
            </a:extLst>
          </p:cNvPr>
          <p:cNvSpPr txBox="1"/>
          <p:nvPr/>
        </p:nvSpPr>
        <p:spPr>
          <a:xfrm>
            <a:off x="95300" y="3180676"/>
            <a:ext cx="970915" cy="101310"/>
          </a:xfrm>
          <a:prstGeom prst="rect">
            <a:avLst/>
          </a:prstGeom>
        </p:spPr>
        <p:txBody>
          <a:bodyPr vert="horz" wrap="square" lIns="0" tIns="8890" rIns="0" bIns="0" rtlCol="0">
            <a:spAutoFit/>
          </a:bodyPr>
          <a:lstStyle/>
          <a:p>
            <a:pPr marL="12700">
              <a:lnSpc>
                <a:spcPct val="100000"/>
              </a:lnSpc>
              <a:spcBef>
                <a:spcPts val="70"/>
              </a:spcBef>
            </a:pPr>
            <a:r>
              <a:rPr lang="pt-BR" sz="600" dirty="0">
                <a:solidFill>
                  <a:srgbClr val="FFFFFF"/>
                </a:solidFill>
                <a:latin typeface="Arial MT"/>
                <a:cs typeface="Arial MT"/>
              </a:rPr>
              <a:t>Heris Coutinho</a:t>
            </a:r>
            <a:endParaRPr sz="600" dirty="0">
              <a:latin typeface="Arial MT"/>
              <a:cs typeface="Arial MT"/>
            </a:endParaRPr>
          </a:p>
        </p:txBody>
      </p:sp>
      <p:sp>
        <p:nvSpPr>
          <p:cNvPr id="44" name="Retângulo 43">
            <a:extLst>
              <a:ext uri="{FF2B5EF4-FFF2-40B4-BE49-F238E27FC236}">
                <a16:creationId xmlns:a16="http://schemas.microsoft.com/office/drawing/2014/main" id="{3E6522B1-DE40-45CD-AAF1-6B5D54A71C40}"/>
              </a:ext>
            </a:extLst>
          </p:cNvPr>
          <p:cNvSpPr/>
          <p:nvPr/>
        </p:nvSpPr>
        <p:spPr>
          <a:xfrm>
            <a:off x="95300" y="578558"/>
            <a:ext cx="4417694" cy="3834383"/>
          </a:xfrm>
          <a:prstGeom prst="rect">
            <a:avLst/>
          </a:prstGeom>
        </p:spPr>
        <p:txBody>
          <a:bodyPr wrap="square">
            <a:spAutoFit/>
          </a:bodyPr>
          <a:lstStyle/>
          <a:p>
            <a:pPr algn="just"/>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PT" sz="1200" dirty="0">
                <a:latin typeface="Times New Roman" panose="02020603050405020304" pitchFamily="18" charset="0"/>
                <a:cs typeface="Times New Roman" panose="02020603050405020304" pitchFamily="18" charset="0"/>
              </a:rPr>
              <a:t>Mostra-se também que quanto mais próximos os partidos dirigentes e os pequenos estão em termos ideológicos, menor é o montante transferido. Na verdade, quando a proximidade ideológica entre o partido pequeno e o oprimido é suficientemente grande – em relação ao favorito – o efeito pode ser suficientemente forte para superar a desvantagem eleitoral</a:t>
            </a:r>
            <a:r>
              <a:rPr lang="pt-PT" sz="1200" dirty="0"/>
              <a:t>.</a:t>
            </a:r>
          </a:p>
          <a:p>
            <a:pPr marL="171450" indent="-171450" algn="just">
              <a:buFont typeface="Wingdings" panose="05000000000000000000" pitchFamily="2" charset="2"/>
              <a:buChar char="Ø"/>
            </a:pPr>
            <a:endParaRPr lang="pt-PT" sz="1100" dirty="0"/>
          </a:p>
          <a:p>
            <a:pPr marL="171450" indent="-171450" algn="just">
              <a:buFont typeface="Wingdings" panose="05000000000000000000" pitchFamily="2" charset="2"/>
              <a:buChar char="Ø"/>
            </a:pPr>
            <a:r>
              <a:rPr lang="pt-PT" sz="1200" dirty="0">
                <a:latin typeface="Times New Roman" panose="02020603050405020304" pitchFamily="18" charset="0"/>
                <a:cs typeface="Times New Roman" panose="02020603050405020304" pitchFamily="18" charset="0"/>
              </a:rPr>
              <a:t>A principal contribuição é fornecer um modelo estilizado que seja adequado para analisar alianças em sociedades onde os sistemas partidários são altamente fragmentados, como o Brasil. Nessas sociedades, existe um grande número de partidos, que podem ter tamanhos diferentes em termos de eleitorado ou de assentos no Congresso.</a:t>
            </a:r>
            <a:endParaRPr lang="pt-BR" sz="1200" dirty="0">
              <a:latin typeface="Times New Roman" panose="02020603050405020304" pitchFamily="18" charset="0"/>
              <a:cs typeface="Times New Roman" panose="02020603050405020304" pitchFamily="18" charset="0"/>
            </a:endParaRPr>
          </a:p>
          <a:p>
            <a:pPr algn="just"/>
            <a:r>
              <a:rPr lang="pt-PT" sz="1800" dirty="0"/>
              <a:t> </a:t>
            </a:r>
            <a:endParaRPr lang="pt-BR" sz="1800" dirty="0"/>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BR" sz="1100" dirty="0">
              <a:latin typeface="Times New Roman" panose="02020603050405020304" pitchFamily="18" charset="0"/>
              <a:cs typeface="Times New Roman" panose="02020603050405020304" pitchFamily="18" charset="0"/>
            </a:endParaRPr>
          </a:p>
          <a:p>
            <a:pPr marL="694055" indent="-171450" algn="just">
              <a:spcBef>
                <a:spcPts val="495"/>
              </a:spcBef>
              <a:spcAft>
                <a:spcPts val="0"/>
              </a:spcAft>
              <a:buFont typeface="Wingdings" panose="05000000000000000000" pitchFamily="2" charset="2"/>
              <a:buChar char="Ø"/>
            </a:pPr>
            <a:endParaRPr lang="pt-BR" sz="1100" dirty="0">
              <a:effectLst/>
              <a:latin typeface="Times New Roman" panose="02020603050405020304" pitchFamily="18" charset="0"/>
              <a:ea typeface="Arial MT"/>
              <a:cs typeface="Times New Roman" panose="02020603050405020304" pitchFamily="18" charset="0"/>
            </a:endParaRPr>
          </a:p>
        </p:txBody>
      </p:sp>
    </p:spTree>
    <p:extLst>
      <p:ext uri="{BB962C8B-B14F-4D97-AF65-F5344CB8AC3E}">
        <p14:creationId xmlns:p14="http://schemas.microsoft.com/office/powerpoint/2010/main" val="1212339017"/>
      </p:ext>
    </p:extLst>
  </p:cSld>
  <p:clrMapOvr>
    <a:masterClrMapping/>
  </p:clrMapOvr>
  <p:transition>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object 37"/>
          <p:cNvGrpSpPr/>
          <p:nvPr/>
        </p:nvGrpSpPr>
        <p:grpSpPr>
          <a:xfrm>
            <a:off x="-2721" y="112684"/>
            <a:ext cx="4608195" cy="465455"/>
            <a:chOff x="0" y="203974"/>
            <a:chExt cx="4608195" cy="465455"/>
          </a:xfrm>
        </p:grpSpPr>
        <p:sp>
          <p:nvSpPr>
            <p:cNvPr id="38" name="object 38"/>
            <p:cNvSpPr/>
            <p:nvPr/>
          </p:nvSpPr>
          <p:spPr>
            <a:xfrm>
              <a:off x="0" y="203974"/>
              <a:ext cx="4608195" cy="144145"/>
            </a:xfrm>
            <a:custGeom>
              <a:avLst/>
              <a:gdLst/>
              <a:ahLst/>
              <a:cxnLst/>
              <a:rect l="l" t="t" r="r" b="b"/>
              <a:pathLst>
                <a:path w="4608195" h="144145">
                  <a:moveTo>
                    <a:pt x="4608004" y="0"/>
                  </a:moveTo>
                  <a:lnTo>
                    <a:pt x="0" y="0"/>
                  </a:lnTo>
                  <a:lnTo>
                    <a:pt x="0" y="143929"/>
                  </a:lnTo>
                  <a:lnTo>
                    <a:pt x="4608004" y="143929"/>
                  </a:lnTo>
                  <a:lnTo>
                    <a:pt x="4608004" y="0"/>
                  </a:lnTo>
                  <a:close/>
                </a:path>
              </a:pathLst>
            </a:custGeom>
            <a:solidFill>
              <a:srgbClr val="002147"/>
            </a:solidFill>
          </p:spPr>
          <p:txBody>
            <a:bodyPr wrap="square" lIns="0" tIns="0" rIns="0" bIns="0" rtlCol="0"/>
            <a:lstStyle/>
            <a:p>
              <a:endParaRPr/>
            </a:p>
          </p:txBody>
        </p:sp>
        <p:sp>
          <p:nvSpPr>
            <p:cNvPr id="39" name="object 39"/>
            <p:cNvSpPr/>
            <p:nvPr/>
          </p:nvSpPr>
          <p:spPr>
            <a:xfrm>
              <a:off x="0" y="347903"/>
              <a:ext cx="4608195" cy="321945"/>
            </a:xfrm>
            <a:custGeom>
              <a:avLst/>
              <a:gdLst/>
              <a:ahLst/>
              <a:cxnLst/>
              <a:rect l="l" t="t" r="r" b="b"/>
              <a:pathLst>
                <a:path w="4608195" h="321945">
                  <a:moveTo>
                    <a:pt x="4608004" y="0"/>
                  </a:moveTo>
                  <a:lnTo>
                    <a:pt x="0" y="0"/>
                  </a:lnTo>
                  <a:lnTo>
                    <a:pt x="0" y="321500"/>
                  </a:lnTo>
                  <a:lnTo>
                    <a:pt x="4608004" y="321500"/>
                  </a:lnTo>
                  <a:lnTo>
                    <a:pt x="4608004" y="0"/>
                  </a:lnTo>
                  <a:close/>
                </a:path>
              </a:pathLst>
            </a:custGeom>
            <a:solidFill>
              <a:srgbClr val="F2F2F2"/>
            </a:solidFill>
          </p:spPr>
          <p:txBody>
            <a:bodyPr wrap="square" lIns="0" tIns="0" rIns="0" bIns="0" rtlCol="0"/>
            <a:lstStyle/>
            <a:p>
              <a:endParaRPr/>
            </a:p>
          </p:txBody>
        </p:sp>
      </p:grpSp>
      <p:pic>
        <p:nvPicPr>
          <p:cNvPr id="41" name="object 41"/>
          <p:cNvPicPr/>
          <p:nvPr/>
        </p:nvPicPr>
        <p:blipFill>
          <a:blip r:embed="rId2" cstate="print"/>
          <a:stretch>
            <a:fillRect/>
          </a:stretch>
        </p:blipFill>
        <p:spPr>
          <a:xfrm>
            <a:off x="3859174" y="345412"/>
            <a:ext cx="539910" cy="287975"/>
          </a:xfrm>
          <a:prstGeom prst="rect">
            <a:avLst/>
          </a:prstGeom>
        </p:spPr>
      </p:pic>
      <p:sp>
        <p:nvSpPr>
          <p:cNvPr id="43" name="object 43"/>
          <p:cNvSpPr/>
          <p:nvPr/>
        </p:nvSpPr>
        <p:spPr>
          <a:xfrm>
            <a:off x="0" y="3168142"/>
            <a:ext cx="4608195" cy="288290"/>
          </a:xfrm>
          <a:custGeom>
            <a:avLst/>
            <a:gdLst/>
            <a:ahLst/>
            <a:cxnLst/>
            <a:rect l="l" t="t" r="r" b="b"/>
            <a:pathLst>
              <a:path w="4608195" h="288289">
                <a:moveTo>
                  <a:pt x="4608004" y="0"/>
                </a:moveTo>
                <a:lnTo>
                  <a:pt x="0" y="0"/>
                </a:lnTo>
                <a:lnTo>
                  <a:pt x="0" y="143929"/>
                </a:lnTo>
                <a:lnTo>
                  <a:pt x="0" y="287858"/>
                </a:lnTo>
                <a:lnTo>
                  <a:pt x="4608004" y="287858"/>
                </a:lnTo>
                <a:lnTo>
                  <a:pt x="4608004" y="143941"/>
                </a:lnTo>
                <a:lnTo>
                  <a:pt x="4608004" y="0"/>
                </a:lnTo>
                <a:close/>
              </a:path>
            </a:pathLst>
          </a:custGeom>
          <a:solidFill>
            <a:srgbClr val="002147"/>
          </a:solidFill>
        </p:spPr>
        <p:txBody>
          <a:bodyPr wrap="square" lIns="0" tIns="0" rIns="0" bIns="0" rtlCol="0"/>
          <a:lstStyle/>
          <a:p>
            <a:endParaRPr/>
          </a:p>
        </p:txBody>
      </p:sp>
      <p:sp>
        <p:nvSpPr>
          <p:cNvPr id="45" name="object 45"/>
          <p:cNvSpPr txBox="1">
            <a:spLocks noGrp="1"/>
          </p:cNvSpPr>
          <p:nvPr>
            <p:ph type="ftr" sz="quarter" idx="5"/>
          </p:nvPr>
        </p:nvSpPr>
        <p:spPr>
          <a:prstGeom prst="rect">
            <a:avLst/>
          </a:prstGeom>
        </p:spPr>
        <p:txBody>
          <a:bodyPr vert="horz" wrap="square" lIns="0" tIns="8890" rIns="0" bIns="0" rtlCol="0">
            <a:spAutoFit/>
          </a:bodyPr>
          <a:lstStyle/>
          <a:p>
            <a:pPr marL="12700">
              <a:lnSpc>
                <a:spcPct val="100000"/>
              </a:lnSpc>
              <a:spcBef>
                <a:spcPts val="70"/>
              </a:spcBef>
            </a:pPr>
            <a:r>
              <a:rPr spc="-25" dirty="0"/>
              <a:t>UnB</a:t>
            </a:r>
          </a:p>
        </p:txBody>
      </p:sp>
      <p:sp>
        <p:nvSpPr>
          <p:cNvPr id="47" name="object 42">
            <a:extLst>
              <a:ext uri="{FF2B5EF4-FFF2-40B4-BE49-F238E27FC236}">
                <a16:creationId xmlns:a16="http://schemas.microsoft.com/office/drawing/2014/main" id="{169BEED2-FB55-433C-9DE5-B95D5E6FEC76}"/>
              </a:ext>
            </a:extLst>
          </p:cNvPr>
          <p:cNvSpPr txBox="1"/>
          <p:nvPr/>
        </p:nvSpPr>
        <p:spPr>
          <a:xfrm>
            <a:off x="95300" y="3180676"/>
            <a:ext cx="970915" cy="101310"/>
          </a:xfrm>
          <a:prstGeom prst="rect">
            <a:avLst/>
          </a:prstGeom>
        </p:spPr>
        <p:txBody>
          <a:bodyPr vert="horz" wrap="square" lIns="0" tIns="8890" rIns="0" bIns="0" rtlCol="0">
            <a:spAutoFit/>
          </a:bodyPr>
          <a:lstStyle/>
          <a:p>
            <a:pPr marL="12700">
              <a:lnSpc>
                <a:spcPct val="100000"/>
              </a:lnSpc>
              <a:spcBef>
                <a:spcPts val="70"/>
              </a:spcBef>
            </a:pPr>
            <a:r>
              <a:rPr lang="pt-BR" sz="600" dirty="0">
                <a:solidFill>
                  <a:srgbClr val="FFFFFF"/>
                </a:solidFill>
                <a:latin typeface="Arial MT"/>
                <a:cs typeface="Arial MT"/>
              </a:rPr>
              <a:t>Heris Coutinho</a:t>
            </a:r>
            <a:endParaRPr sz="600" dirty="0">
              <a:latin typeface="Arial MT"/>
              <a:cs typeface="Arial MT"/>
            </a:endParaRPr>
          </a:p>
        </p:txBody>
      </p:sp>
      <p:sp>
        <p:nvSpPr>
          <p:cNvPr id="44" name="Retângulo 43">
            <a:extLst>
              <a:ext uri="{FF2B5EF4-FFF2-40B4-BE49-F238E27FC236}">
                <a16:creationId xmlns:a16="http://schemas.microsoft.com/office/drawing/2014/main" id="{3E6522B1-DE40-45CD-AAF1-6B5D54A71C40}"/>
              </a:ext>
            </a:extLst>
          </p:cNvPr>
          <p:cNvSpPr/>
          <p:nvPr/>
        </p:nvSpPr>
        <p:spPr>
          <a:xfrm>
            <a:off x="95300" y="578558"/>
            <a:ext cx="4417694" cy="3849772"/>
          </a:xfrm>
          <a:prstGeom prst="rect">
            <a:avLst/>
          </a:prstGeom>
        </p:spPr>
        <p:txBody>
          <a:bodyPr wrap="square">
            <a:spAutoFit/>
          </a:bodyPr>
          <a:lstStyle/>
          <a:p>
            <a:pPr algn="just"/>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PT" sz="1200" dirty="0">
                <a:latin typeface="Times New Roman" panose="02020603050405020304" pitchFamily="18" charset="0"/>
                <a:cs typeface="Times New Roman" panose="02020603050405020304" pitchFamily="18" charset="0"/>
              </a:rPr>
              <a:t>Na maioria dos casos, esta diferença resulta de uma distribuição muito desigual do poder político entre os partidos. A consequência é que uma grande parte dos grupos políticos é suficientemente pequena e, portanto, incapaz de influenciar as eleições presidenciais individualmente. </a:t>
            </a:r>
          </a:p>
          <a:p>
            <a:pPr marL="171450" indent="-171450" algn="just">
              <a:buFont typeface="Wingdings" panose="05000000000000000000" pitchFamily="2" charset="2"/>
              <a:buChar char="Ø"/>
            </a:pPr>
            <a:endParaRPr lang="pt-PT" sz="12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PT" sz="1100" dirty="0"/>
              <a:t>A principal suposição é que estes pequenos partidos podem ser vistos como “tomadores de preços”, no sentido de que o seu poder de negociação é nulo quando se trata de acordos de aliança: eles recebem ofertas do tipo “pegar ou largar” dos principais partidos, em vez de negociar com eles. Isto implica que os pequenos partidos podem ser interpretados como objetos de leilões, cujos licitantes são os líderes.</a:t>
            </a:r>
            <a:endParaRPr lang="pt-PT" sz="1100" dirty="0">
              <a:latin typeface="Times New Roman" panose="02020603050405020304" pitchFamily="18" charset="0"/>
              <a:cs typeface="Times New Roman" panose="02020603050405020304" pitchFamily="18" charset="0"/>
            </a:endParaRPr>
          </a:p>
          <a:p>
            <a:pPr algn="just"/>
            <a:r>
              <a:rPr lang="pt-PT" sz="1800" dirty="0"/>
              <a:t> </a:t>
            </a:r>
            <a:endParaRPr lang="pt-BR" sz="1800" dirty="0"/>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BR" sz="1100" dirty="0">
              <a:latin typeface="Times New Roman" panose="02020603050405020304" pitchFamily="18" charset="0"/>
              <a:cs typeface="Times New Roman" panose="02020603050405020304" pitchFamily="18" charset="0"/>
            </a:endParaRPr>
          </a:p>
          <a:p>
            <a:pPr marL="694055" indent="-171450" algn="just">
              <a:spcBef>
                <a:spcPts val="495"/>
              </a:spcBef>
              <a:spcAft>
                <a:spcPts val="0"/>
              </a:spcAft>
              <a:buFont typeface="Wingdings" panose="05000000000000000000" pitchFamily="2" charset="2"/>
              <a:buChar char="Ø"/>
            </a:pPr>
            <a:endParaRPr lang="pt-BR" sz="1100" dirty="0">
              <a:effectLst/>
              <a:latin typeface="Times New Roman" panose="02020603050405020304" pitchFamily="18" charset="0"/>
              <a:ea typeface="Arial MT"/>
              <a:cs typeface="Times New Roman" panose="02020603050405020304" pitchFamily="18" charset="0"/>
            </a:endParaRPr>
          </a:p>
        </p:txBody>
      </p:sp>
    </p:spTree>
    <p:extLst>
      <p:ext uri="{BB962C8B-B14F-4D97-AF65-F5344CB8AC3E}">
        <p14:creationId xmlns:p14="http://schemas.microsoft.com/office/powerpoint/2010/main" val="290347890"/>
      </p:ext>
    </p:extLst>
  </p:cSld>
  <p:clrMapOvr>
    <a:masterClrMapping/>
  </p:clrMapOvr>
  <p:transition>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object 37"/>
          <p:cNvGrpSpPr/>
          <p:nvPr/>
        </p:nvGrpSpPr>
        <p:grpSpPr>
          <a:xfrm>
            <a:off x="-2721" y="112684"/>
            <a:ext cx="4608195" cy="465455"/>
            <a:chOff x="0" y="203974"/>
            <a:chExt cx="4608195" cy="465455"/>
          </a:xfrm>
        </p:grpSpPr>
        <p:sp>
          <p:nvSpPr>
            <p:cNvPr id="38" name="object 38"/>
            <p:cNvSpPr/>
            <p:nvPr/>
          </p:nvSpPr>
          <p:spPr>
            <a:xfrm>
              <a:off x="0" y="203974"/>
              <a:ext cx="4608195" cy="144145"/>
            </a:xfrm>
            <a:custGeom>
              <a:avLst/>
              <a:gdLst/>
              <a:ahLst/>
              <a:cxnLst/>
              <a:rect l="l" t="t" r="r" b="b"/>
              <a:pathLst>
                <a:path w="4608195" h="144145">
                  <a:moveTo>
                    <a:pt x="4608004" y="0"/>
                  </a:moveTo>
                  <a:lnTo>
                    <a:pt x="0" y="0"/>
                  </a:lnTo>
                  <a:lnTo>
                    <a:pt x="0" y="143929"/>
                  </a:lnTo>
                  <a:lnTo>
                    <a:pt x="4608004" y="143929"/>
                  </a:lnTo>
                  <a:lnTo>
                    <a:pt x="4608004" y="0"/>
                  </a:lnTo>
                  <a:close/>
                </a:path>
              </a:pathLst>
            </a:custGeom>
            <a:solidFill>
              <a:srgbClr val="002147"/>
            </a:solidFill>
          </p:spPr>
          <p:txBody>
            <a:bodyPr wrap="square" lIns="0" tIns="0" rIns="0" bIns="0" rtlCol="0"/>
            <a:lstStyle/>
            <a:p>
              <a:endParaRPr/>
            </a:p>
          </p:txBody>
        </p:sp>
        <p:sp>
          <p:nvSpPr>
            <p:cNvPr id="39" name="object 39"/>
            <p:cNvSpPr/>
            <p:nvPr/>
          </p:nvSpPr>
          <p:spPr>
            <a:xfrm>
              <a:off x="0" y="347903"/>
              <a:ext cx="4608195" cy="321945"/>
            </a:xfrm>
            <a:custGeom>
              <a:avLst/>
              <a:gdLst/>
              <a:ahLst/>
              <a:cxnLst/>
              <a:rect l="l" t="t" r="r" b="b"/>
              <a:pathLst>
                <a:path w="4608195" h="321945">
                  <a:moveTo>
                    <a:pt x="4608004" y="0"/>
                  </a:moveTo>
                  <a:lnTo>
                    <a:pt x="0" y="0"/>
                  </a:lnTo>
                  <a:lnTo>
                    <a:pt x="0" y="321500"/>
                  </a:lnTo>
                  <a:lnTo>
                    <a:pt x="4608004" y="321500"/>
                  </a:lnTo>
                  <a:lnTo>
                    <a:pt x="4608004" y="0"/>
                  </a:lnTo>
                  <a:close/>
                </a:path>
              </a:pathLst>
            </a:custGeom>
            <a:solidFill>
              <a:srgbClr val="F2F2F2"/>
            </a:solidFill>
          </p:spPr>
          <p:txBody>
            <a:bodyPr wrap="square" lIns="0" tIns="0" rIns="0" bIns="0" rtlCol="0"/>
            <a:lstStyle/>
            <a:p>
              <a:endParaRPr/>
            </a:p>
          </p:txBody>
        </p:sp>
      </p:grpSp>
      <p:pic>
        <p:nvPicPr>
          <p:cNvPr id="41" name="object 41"/>
          <p:cNvPicPr/>
          <p:nvPr/>
        </p:nvPicPr>
        <p:blipFill>
          <a:blip r:embed="rId2" cstate="print"/>
          <a:stretch>
            <a:fillRect/>
          </a:stretch>
        </p:blipFill>
        <p:spPr>
          <a:xfrm>
            <a:off x="3859174" y="345412"/>
            <a:ext cx="539910" cy="287975"/>
          </a:xfrm>
          <a:prstGeom prst="rect">
            <a:avLst/>
          </a:prstGeom>
        </p:spPr>
      </p:pic>
      <p:sp>
        <p:nvSpPr>
          <p:cNvPr id="43" name="object 43"/>
          <p:cNvSpPr/>
          <p:nvPr/>
        </p:nvSpPr>
        <p:spPr>
          <a:xfrm>
            <a:off x="0" y="3168142"/>
            <a:ext cx="4608195" cy="288290"/>
          </a:xfrm>
          <a:custGeom>
            <a:avLst/>
            <a:gdLst/>
            <a:ahLst/>
            <a:cxnLst/>
            <a:rect l="l" t="t" r="r" b="b"/>
            <a:pathLst>
              <a:path w="4608195" h="288289">
                <a:moveTo>
                  <a:pt x="4608004" y="0"/>
                </a:moveTo>
                <a:lnTo>
                  <a:pt x="0" y="0"/>
                </a:lnTo>
                <a:lnTo>
                  <a:pt x="0" y="143929"/>
                </a:lnTo>
                <a:lnTo>
                  <a:pt x="0" y="287858"/>
                </a:lnTo>
                <a:lnTo>
                  <a:pt x="4608004" y="287858"/>
                </a:lnTo>
                <a:lnTo>
                  <a:pt x="4608004" y="143941"/>
                </a:lnTo>
                <a:lnTo>
                  <a:pt x="4608004" y="0"/>
                </a:lnTo>
                <a:close/>
              </a:path>
            </a:pathLst>
          </a:custGeom>
          <a:solidFill>
            <a:srgbClr val="002147"/>
          </a:solidFill>
        </p:spPr>
        <p:txBody>
          <a:bodyPr wrap="square" lIns="0" tIns="0" rIns="0" bIns="0" rtlCol="0"/>
          <a:lstStyle/>
          <a:p>
            <a:endParaRPr/>
          </a:p>
        </p:txBody>
      </p:sp>
      <p:sp>
        <p:nvSpPr>
          <p:cNvPr id="45" name="object 45"/>
          <p:cNvSpPr txBox="1">
            <a:spLocks noGrp="1"/>
          </p:cNvSpPr>
          <p:nvPr>
            <p:ph type="ftr" sz="quarter" idx="5"/>
          </p:nvPr>
        </p:nvSpPr>
        <p:spPr>
          <a:prstGeom prst="rect">
            <a:avLst/>
          </a:prstGeom>
        </p:spPr>
        <p:txBody>
          <a:bodyPr vert="horz" wrap="square" lIns="0" tIns="8890" rIns="0" bIns="0" rtlCol="0">
            <a:spAutoFit/>
          </a:bodyPr>
          <a:lstStyle/>
          <a:p>
            <a:pPr marL="12700">
              <a:lnSpc>
                <a:spcPct val="100000"/>
              </a:lnSpc>
              <a:spcBef>
                <a:spcPts val="70"/>
              </a:spcBef>
            </a:pPr>
            <a:r>
              <a:rPr spc="-25" dirty="0"/>
              <a:t>UnB</a:t>
            </a:r>
          </a:p>
        </p:txBody>
      </p:sp>
      <p:sp>
        <p:nvSpPr>
          <p:cNvPr id="47" name="object 42">
            <a:extLst>
              <a:ext uri="{FF2B5EF4-FFF2-40B4-BE49-F238E27FC236}">
                <a16:creationId xmlns:a16="http://schemas.microsoft.com/office/drawing/2014/main" id="{169BEED2-FB55-433C-9DE5-B95D5E6FEC76}"/>
              </a:ext>
            </a:extLst>
          </p:cNvPr>
          <p:cNvSpPr txBox="1"/>
          <p:nvPr/>
        </p:nvSpPr>
        <p:spPr>
          <a:xfrm>
            <a:off x="95300" y="3180676"/>
            <a:ext cx="970915" cy="101310"/>
          </a:xfrm>
          <a:prstGeom prst="rect">
            <a:avLst/>
          </a:prstGeom>
        </p:spPr>
        <p:txBody>
          <a:bodyPr vert="horz" wrap="square" lIns="0" tIns="8890" rIns="0" bIns="0" rtlCol="0">
            <a:spAutoFit/>
          </a:bodyPr>
          <a:lstStyle/>
          <a:p>
            <a:pPr marL="12700">
              <a:lnSpc>
                <a:spcPct val="100000"/>
              </a:lnSpc>
              <a:spcBef>
                <a:spcPts val="70"/>
              </a:spcBef>
            </a:pPr>
            <a:r>
              <a:rPr lang="pt-BR" sz="600" dirty="0">
                <a:solidFill>
                  <a:srgbClr val="FFFFFF"/>
                </a:solidFill>
                <a:latin typeface="Arial MT"/>
                <a:cs typeface="Arial MT"/>
              </a:rPr>
              <a:t>Heris Coutinho</a:t>
            </a:r>
            <a:endParaRPr sz="600" dirty="0">
              <a:latin typeface="Arial MT"/>
              <a:cs typeface="Arial MT"/>
            </a:endParaRPr>
          </a:p>
        </p:txBody>
      </p:sp>
      <p:sp>
        <p:nvSpPr>
          <p:cNvPr id="44" name="Retângulo 43">
            <a:extLst>
              <a:ext uri="{FF2B5EF4-FFF2-40B4-BE49-F238E27FC236}">
                <a16:creationId xmlns:a16="http://schemas.microsoft.com/office/drawing/2014/main" id="{3E6522B1-DE40-45CD-AAF1-6B5D54A71C40}"/>
              </a:ext>
            </a:extLst>
          </p:cNvPr>
          <p:cNvSpPr/>
          <p:nvPr/>
        </p:nvSpPr>
        <p:spPr>
          <a:xfrm>
            <a:off x="95300" y="578558"/>
            <a:ext cx="4417694" cy="3711272"/>
          </a:xfrm>
          <a:prstGeom prst="rect">
            <a:avLst/>
          </a:prstGeom>
        </p:spPr>
        <p:txBody>
          <a:bodyPr wrap="square">
            <a:spAutoFit/>
          </a:bodyPr>
          <a:lstStyle/>
          <a:p>
            <a:pPr algn="just"/>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PT" sz="1100" dirty="0">
                <a:latin typeface="Times New Roman" panose="02020603050405020304" pitchFamily="18" charset="0"/>
                <a:cs typeface="Times New Roman" panose="02020603050405020304" pitchFamily="18" charset="0"/>
              </a:rPr>
              <a:t>Em sistemas multipartidários – e naqueles que são</a:t>
            </a:r>
            <a:r>
              <a:rPr lang="pt-BR" sz="1100" dirty="0">
                <a:latin typeface="Times New Roman" panose="02020603050405020304" pitchFamily="18" charset="0"/>
                <a:cs typeface="Times New Roman" panose="02020603050405020304" pitchFamily="18" charset="0"/>
              </a:rPr>
              <a:t> </a:t>
            </a:r>
            <a:r>
              <a:rPr lang="pt-PT" sz="1100" dirty="0">
                <a:latin typeface="Times New Roman" panose="02020603050405020304" pitchFamily="18" charset="0"/>
                <a:cs typeface="Times New Roman" panose="02020603050405020304" pitchFamily="18" charset="0"/>
              </a:rPr>
              <a:t>altamente fragmentado, em particular - o apoio de um determinado partido pode ser objeto de competição entre outros grupos políticos. Enquanto num quadro de leilão, a</a:t>
            </a:r>
            <a:r>
              <a:rPr lang="pt-BR" sz="1100" dirty="0">
                <a:latin typeface="Times New Roman" panose="02020603050405020304" pitchFamily="18" charset="0"/>
                <a:cs typeface="Times New Roman" panose="02020603050405020304" pitchFamily="18" charset="0"/>
              </a:rPr>
              <a:t> </a:t>
            </a:r>
            <a:r>
              <a:rPr lang="pt-PT" sz="1100" dirty="0">
                <a:latin typeface="Times New Roman" panose="02020603050405020304" pitchFamily="18" charset="0"/>
                <a:cs typeface="Times New Roman" panose="02020603050405020304" pitchFamily="18" charset="0"/>
              </a:rPr>
              <a:t>análise desta concorrência é simples, com pequenos partidos recebendo ofertas e fazendo contraofertas a mais de um partido líder simultaneamente.</a:t>
            </a:r>
          </a:p>
          <a:p>
            <a:pPr algn="just"/>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PT" sz="1100" dirty="0">
                <a:latin typeface="Times New Roman" panose="02020603050405020304" pitchFamily="18" charset="0"/>
                <a:cs typeface="Times New Roman" panose="02020603050405020304" pitchFamily="18" charset="0"/>
              </a:rPr>
              <a:t>O Brasil é um exemplo clássico de presidencialismo de coalizão. Suas características políticas são peculiares e justificam a elevada</a:t>
            </a:r>
            <a:r>
              <a:rPr lang="pt-BR" sz="1100" dirty="0">
                <a:latin typeface="Times New Roman" panose="02020603050405020304" pitchFamily="18" charset="0"/>
                <a:cs typeface="Times New Roman" panose="02020603050405020304" pitchFamily="18" charset="0"/>
              </a:rPr>
              <a:t> </a:t>
            </a:r>
            <a:r>
              <a:rPr lang="pt-PT" sz="1100" dirty="0">
                <a:latin typeface="Times New Roman" panose="02020603050405020304" pitchFamily="18" charset="0"/>
                <a:cs typeface="Times New Roman" panose="02020603050405020304" pitchFamily="18" charset="0"/>
              </a:rPr>
              <a:t>fragmentação de partidos.</a:t>
            </a: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PT" sz="1100" dirty="0">
                <a:latin typeface="Times New Roman" panose="02020603050405020304" pitchFamily="18" charset="0"/>
                <a:cs typeface="Times New Roman" panose="02020603050405020304" pitchFamily="18" charset="0"/>
              </a:rPr>
              <a:t>Executivos e senadores são eleitos através de um</a:t>
            </a:r>
            <a:r>
              <a:rPr lang="pt-BR" sz="1100" dirty="0">
                <a:latin typeface="Times New Roman" panose="02020603050405020304" pitchFamily="18" charset="0"/>
                <a:cs typeface="Times New Roman" panose="02020603050405020304" pitchFamily="18" charset="0"/>
              </a:rPr>
              <a:t> </a:t>
            </a:r>
            <a:r>
              <a:rPr lang="pt-PT" sz="1100" dirty="0">
                <a:latin typeface="Times New Roman" panose="02020603050405020304" pitchFamily="18" charset="0"/>
                <a:cs typeface="Times New Roman" panose="02020603050405020304" pitchFamily="18" charset="0"/>
              </a:rPr>
              <a:t>sistema eleitoral majoritário: presidentes, governadores e prefeitos vencem por maioria e</a:t>
            </a:r>
            <a:endParaRPr lang="pt-BR" sz="1100" dirty="0">
              <a:latin typeface="Times New Roman" panose="02020603050405020304" pitchFamily="18" charset="0"/>
              <a:cs typeface="Times New Roman" panose="02020603050405020304" pitchFamily="18" charset="0"/>
            </a:endParaRPr>
          </a:p>
          <a:p>
            <a:pPr algn="just"/>
            <a:r>
              <a:rPr lang="pt-PT" sz="1100" dirty="0">
                <a:latin typeface="Times New Roman" panose="02020603050405020304" pitchFamily="18" charset="0"/>
                <a:cs typeface="Times New Roman" panose="02020603050405020304" pitchFamily="18" charset="0"/>
              </a:rPr>
              <a:t>     segundo turno. </a:t>
            </a:r>
          </a:p>
          <a:p>
            <a:pPr algn="just"/>
            <a:r>
              <a:rPr lang="pt-PT" sz="1100" dirty="0">
                <a:latin typeface="Times New Roman" panose="02020603050405020304" pitchFamily="18" charset="0"/>
                <a:cs typeface="Times New Roman" panose="02020603050405020304" pitchFamily="18" charset="0"/>
              </a:rPr>
              <a:t> </a:t>
            </a:r>
            <a:endParaRPr lang="pt-BR"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BR" sz="1100" dirty="0">
              <a:latin typeface="Times New Roman" panose="02020603050405020304" pitchFamily="18" charset="0"/>
              <a:cs typeface="Times New Roman" panose="02020603050405020304" pitchFamily="18" charset="0"/>
            </a:endParaRPr>
          </a:p>
          <a:p>
            <a:pPr marL="694055" indent="-171450" algn="just">
              <a:spcBef>
                <a:spcPts val="495"/>
              </a:spcBef>
              <a:spcAft>
                <a:spcPts val="0"/>
              </a:spcAft>
              <a:buFont typeface="Wingdings" panose="05000000000000000000" pitchFamily="2" charset="2"/>
              <a:buChar char="Ø"/>
            </a:pPr>
            <a:endParaRPr lang="pt-BR" sz="1100" dirty="0">
              <a:effectLst/>
              <a:latin typeface="Times New Roman" panose="02020603050405020304" pitchFamily="18" charset="0"/>
              <a:ea typeface="Arial MT"/>
              <a:cs typeface="Times New Roman" panose="02020603050405020304" pitchFamily="18" charset="0"/>
            </a:endParaRPr>
          </a:p>
        </p:txBody>
      </p:sp>
    </p:spTree>
    <p:extLst>
      <p:ext uri="{BB962C8B-B14F-4D97-AF65-F5344CB8AC3E}">
        <p14:creationId xmlns:p14="http://schemas.microsoft.com/office/powerpoint/2010/main" val="99385572"/>
      </p:ext>
    </p:extLst>
  </p:cSld>
  <p:clrMapOvr>
    <a:masterClrMapping/>
  </p:clrMapOvr>
  <p:transition>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object 37"/>
          <p:cNvGrpSpPr/>
          <p:nvPr/>
        </p:nvGrpSpPr>
        <p:grpSpPr>
          <a:xfrm>
            <a:off x="-2721" y="112684"/>
            <a:ext cx="4608195" cy="465455"/>
            <a:chOff x="0" y="203974"/>
            <a:chExt cx="4608195" cy="465455"/>
          </a:xfrm>
        </p:grpSpPr>
        <p:sp>
          <p:nvSpPr>
            <p:cNvPr id="38" name="object 38"/>
            <p:cNvSpPr/>
            <p:nvPr/>
          </p:nvSpPr>
          <p:spPr>
            <a:xfrm>
              <a:off x="0" y="203974"/>
              <a:ext cx="4608195" cy="144145"/>
            </a:xfrm>
            <a:custGeom>
              <a:avLst/>
              <a:gdLst/>
              <a:ahLst/>
              <a:cxnLst/>
              <a:rect l="l" t="t" r="r" b="b"/>
              <a:pathLst>
                <a:path w="4608195" h="144145">
                  <a:moveTo>
                    <a:pt x="4608004" y="0"/>
                  </a:moveTo>
                  <a:lnTo>
                    <a:pt x="0" y="0"/>
                  </a:lnTo>
                  <a:lnTo>
                    <a:pt x="0" y="143929"/>
                  </a:lnTo>
                  <a:lnTo>
                    <a:pt x="4608004" y="143929"/>
                  </a:lnTo>
                  <a:lnTo>
                    <a:pt x="4608004" y="0"/>
                  </a:lnTo>
                  <a:close/>
                </a:path>
              </a:pathLst>
            </a:custGeom>
            <a:solidFill>
              <a:srgbClr val="002147"/>
            </a:solidFill>
          </p:spPr>
          <p:txBody>
            <a:bodyPr wrap="square" lIns="0" tIns="0" rIns="0" bIns="0" rtlCol="0"/>
            <a:lstStyle/>
            <a:p>
              <a:endParaRPr/>
            </a:p>
          </p:txBody>
        </p:sp>
        <p:sp>
          <p:nvSpPr>
            <p:cNvPr id="39" name="object 39"/>
            <p:cNvSpPr/>
            <p:nvPr/>
          </p:nvSpPr>
          <p:spPr>
            <a:xfrm>
              <a:off x="0" y="347903"/>
              <a:ext cx="4608195" cy="321945"/>
            </a:xfrm>
            <a:custGeom>
              <a:avLst/>
              <a:gdLst/>
              <a:ahLst/>
              <a:cxnLst/>
              <a:rect l="l" t="t" r="r" b="b"/>
              <a:pathLst>
                <a:path w="4608195" h="321945">
                  <a:moveTo>
                    <a:pt x="4608004" y="0"/>
                  </a:moveTo>
                  <a:lnTo>
                    <a:pt x="0" y="0"/>
                  </a:lnTo>
                  <a:lnTo>
                    <a:pt x="0" y="321500"/>
                  </a:lnTo>
                  <a:lnTo>
                    <a:pt x="4608004" y="321500"/>
                  </a:lnTo>
                  <a:lnTo>
                    <a:pt x="4608004" y="0"/>
                  </a:lnTo>
                  <a:close/>
                </a:path>
              </a:pathLst>
            </a:custGeom>
            <a:solidFill>
              <a:srgbClr val="F2F2F2"/>
            </a:solidFill>
          </p:spPr>
          <p:txBody>
            <a:bodyPr wrap="square" lIns="0" tIns="0" rIns="0" bIns="0" rtlCol="0"/>
            <a:lstStyle/>
            <a:p>
              <a:endParaRPr/>
            </a:p>
          </p:txBody>
        </p:sp>
      </p:grpSp>
      <p:pic>
        <p:nvPicPr>
          <p:cNvPr id="41" name="object 41"/>
          <p:cNvPicPr/>
          <p:nvPr/>
        </p:nvPicPr>
        <p:blipFill>
          <a:blip r:embed="rId2" cstate="print"/>
          <a:stretch>
            <a:fillRect/>
          </a:stretch>
        </p:blipFill>
        <p:spPr>
          <a:xfrm>
            <a:off x="3859174" y="345412"/>
            <a:ext cx="539910" cy="287975"/>
          </a:xfrm>
          <a:prstGeom prst="rect">
            <a:avLst/>
          </a:prstGeom>
        </p:spPr>
      </p:pic>
      <p:sp>
        <p:nvSpPr>
          <p:cNvPr id="43" name="object 43"/>
          <p:cNvSpPr/>
          <p:nvPr/>
        </p:nvSpPr>
        <p:spPr>
          <a:xfrm>
            <a:off x="0" y="3168142"/>
            <a:ext cx="4608195" cy="288290"/>
          </a:xfrm>
          <a:custGeom>
            <a:avLst/>
            <a:gdLst/>
            <a:ahLst/>
            <a:cxnLst/>
            <a:rect l="l" t="t" r="r" b="b"/>
            <a:pathLst>
              <a:path w="4608195" h="288289">
                <a:moveTo>
                  <a:pt x="4608004" y="0"/>
                </a:moveTo>
                <a:lnTo>
                  <a:pt x="0" y="0"/>
                </a:lnTo>
                <a:lnTo>
                  <a:pt x="0" y="143929"/>
                </a:lnTo>
                <a:lnTo>
                  <a:pt x="0" y="287858"/>
                </a:lnTo>
                <a:lnTo>
                  <a:pt x="4608004" y="287858"/>
                </a:lnTo>
                <a:lnTo>
                  <a:pt x="4608004" y="143941"/>
                </a:lnTo>
                <a:lnTo>
                  <a:pt x="4608004" y="0"/>
                </a:lnTo>
                <a:close/>
              </a:path>
            </a:pathLst>
          </a:custGeom>
          <a:solidFill>
            <a:srgbClr val="002147"/>
          </a:solidFill>
        </p:spPr>
        <p:txBody>
          <a:bodyPr wrap="square" lIns="0" tIns="0" rIns="0" bIns="0" rtlCol="0"/>
          <a:lstStyle/>
          <a:p>
            <a:endParaRPr/>
          </a:p>
        </p:txBody>
      </p:sp>
      <p:sp>
        <p:nvSpPr>
          <p:cNvPr id="45" name="object 45"/>
          <p:cNvSpPr txBox="1">
            <a:spLocks noGrp="1"/>
          </p:cNvSpPr>
          <p:nvPr>
            <p:ph type="ftr" sz="quarter" idx="5"/>
          </p:nvPr>
        </p:nvSpPr>
        <p:spPr>
          <a:prstGeom prst="rect">
            <a:avLst/>
          </a:prstGeom>
        </p:spPr>
        <p:txBody>
          <a:bodyPr vert="horz" wrap="square" lIns="0" tIns="8890" rIns="0" bIns="0" rtlCol="0">
            <a:spAutoFit/>
          </a:bodyPr>
          <a:lstStyle/>
          <a:p>
            <a:pPr marL="12700">
              <a:lnSpc>
                <a:spcPct val="100000"/>
              </a:lnSpc>
              <a:spcBef>
                <a:spcPts val="70"/>
              </a:spcBef>
            </a:pPr>
            <a:r>
              <a:rPr spc="-25" dirty="0"/>
              <a:t>UnB</a:t>
            </a:r>
          </a:p>
        </p:txBody>
      </p:sp>
      <p:sp>
        <p:nvSpPr>
          <p:cNvPr id="47" name="object 42">
            <a:extLst>
              <a:ext uri="{FF2B5EF4-FFF2-40B4-BE49-F238E27FC236}">
                <a16:creationId xmlns:a16="http://schemas.microsoft.com/office/drawing/2014/main" id="{169BEED2-FB55-433C-9DE5-B95D5E6FEC76}"/>
              </a:ext>
            </a:extLst>
          </p:cNvPr>
          <p:cNvSpPr txBox="1"/>
          <p:nvPr/>
        </p:nvSpPr>
        <p:spPr>
          <a:xfrm>
            <a:off x="95300" y="3180676"/>
            <a:ext cx="970915" cy="101310"/>
          </a:xfrm>
          <a:prstGeom prst="rect">
            <a:avLst/>
          </a:prstGeom>
        </p:spPr>
        <p:txBody>
          <a:bodyPr vert="horz" wrap="square" lIns="0" tIns="8890" rIns="0" bIns="0" rtlCol="0">
            <a:spAutoFit/>
          </a:bodyPr>
          <a:lstStyle/>
          <a:p>
            <a:pPr marL="12700">
              <a:lnSpc>
                <a:spcPct val="100000"/>
              </a:lnSpc>
              <a:spcBef>
                <a:spcPts val="70"/>
              </a:spcBef>
            </a:pPr>
            <a:r>
              <a:rPr lang="pt-BR" sz="600" dirty="0">
                <a:solidFill>
                  <a:srgbClr val="FFFFFF"/>
                </a:solidFill>
                <a:latin typeface="Arial MT"/>
                <a:cs typeface="Arial MT"/>
              </a:rPr>
              <a:t>Heris Coutinho</a:t>
            </a:r>
            <a:endParaRPr sz="600" dirty="0">
              <a:latin typeface="Arial MT"/>
              <a:cs typeface="Arial MT"/>
            </a:endParaRPr>
          </a:p>
        </p:txBody>
      </p:sp>
      <p:sp>
        <p:nvSpPr>
          <p:cNvPr id="44" name="Retângulo 43">
            <a:extLst>
              <a:ext uri="{FF2B5EF4-FFF2-40B4-BE49-F238E27FC236}">
                <a16:creationId xmlns:a16="http://schemas.microsoft.com/office/drawing/2014/main" id="{3E6522B1-DE40-45CD-AAF1-6B5D54A71C40}"/>
              </a:ext>
            </a:extLst>
          </p:cNvPr>
          <p:cNvSpPr/>
          <p:nvPr/>
        </p:nvSpPr>
        <p:spPr>
          <a:xfrm>
            <a:off x="95300" y="578558"/>
            <a:ext cx="4417694" cy="3711272"/>
          </a:xfrm>
          <a:prstGeom prst="rect">
            <a:avLst/>
          </a:prstGeom>
        </p:spPr>
        <p:txBody>
          <a:bodyPr wrap="square">
            <a:spAutoFit/>
          </a:bodyPr>
          <a:lstStyle/>
          <a:p>
            <a:pPr algn="just"/>
            <a:endParaRPr lang="pt-PT" sz="1100" dirty="0">
              <a:latin typeface="Times New Roman" panose="02020603050405020304" pitchFamily="18" charset="0"/>
              <a:cs typeface="Times New Roman" panose="02020603050405020304" pitchFamily="18" charset="0"/>
            </a:endParaRPr>
          </a:p>
          <a:p>
            <a:pPr algn="just"/>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PT" sz="1100" dirty="0">
                <a:latin typeface="Times New Roman" panose="02020603050405020304" pitchFamily="18" charset="0"/>
                <a:cs typeface="Times New Roman" panose="02020603050405020304" pitchFamily="18" charset="0"/>
              </a:rPr>
              <a:t>Enquanto os senadores são eleitos por pluralidade de votos. Já os deputados federais são eleitos segundo um sistema de representação proporcional de lista aberta:</a:t>
            </a:r>
            <a:r>
              <a:rPr lang="pt-BR" sz="1100" dirty="0">
                <a:latin typeface="Times New Roman" panose="02020603050405020304" pitchFamily="18" charset="0"/>
                <a:cs typeface="Times New Roman" panose="02020603050405020304" pitchFamily="18" charset="0"/>
              </a:rPr>
              <a:t> </a:t>
            </a:r>
            <a:r>
              <a:rPr lang="pt-PT" sz="1100" dirty="0">
                <a:latin typeface="Times New Roman" panose="02020603050405020304" pitchFamily="18" charset="0"/>
                <a:cs typeface="Times New Roman" panose="02020603050405020304" pitchFamily="18" charset="0"/>
              </a:rPr>
              <a:t>os assentos são atribuídos proporcionalmente aos votos obtidos por cada coligação;</a:t>
            </a:r>
            <a:r>
              <a:rPr lang="pt-BR" sz="1100" dirty="0">
                <a:latin typeface="Times New Roman" panose="02020603050405020304" pitchFamily="18" charset="0"/>
                <a:cs typeface="Times New Roman" panose="02020603050405020304" pitchFamily="18" charset="0"/>
              </a:rPr>
              <a:t> </a:t>
            </a:r>
            <a:r>
              <a:rPr lang="pt-PT" sz="1100" dirty="0">
                <a:latin typeface="Times New Roman" panose="02020603050405020304" pitchFamily="18" charset="0"/>
                <a:cs typeface="Times New Roman" panose="02020603050405020304" pitchFamily="18" charset="0"/>
              </a:rPr>
              <a:t>isto é, os candidatos que ganham cadeiras são aqueles que obtêm mais votos dentro de cada</a:t>
            </a:r>
            <a:r>
              <a:rPr lang="pt-BR" sz="1100" dirty="0">
                <a:latin typeface="Times New Roman" panose="02020603050405020304" pitchFamily="18" charset="0"/>
                <a:cs typeface="Times New Roman" panose="02020603050405020304" pitchFamily="18" charset="0"/>
              </a:rPr>
              <a:t> </a:t>
            </a:r>
            <a:r>
              <a:rPr lang="pt-PT" sz="1100" dirty="0">
                <a:latin typeface="Times New Roman" panose="02020603050405020304" pitchFamily="18" charset="0"/>
                <a:cs typeface="Times New Roman" panose="02020603050405020304" pitchFamily="18" charset="0"/>
              </a:rPr>
              <a:t>aliança.</a:t>
            </a:r>
          </a:p>
          <a:p>
            <a:pPr marL="171450" indent="-171450" algn="just">
              <a:buFont typeface="Wingdings" panose="05000000000000000000" pitchFamily="2" charset="2"/>
              <a:buChar char="Ø"/>
            </a:pPr>
            <a:endParaRPr lang="pt-BR"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PT" sz="1100" dirty="0">
                <a:latin typeface="Times New Roman" panose="02020603050405020304" pitchFamily="18" charset="0"/>
                <a:cs typeface="Times New Roman" panose="02020603050405020304" pitchFamily="18" charset="0"/>
              </a:rPr>
              <a:t>O sistema brasileiro torna a formação de alianças benéficas tanto para líderes quanto para pequenos partidos. Por um lado, os partidos líderes querem atrair os pequenos</a:t>
            </a:r>
            <a:r>
              <a:rPr lang="pt-BR" sz="1100" dirty="0">
                <a:latin typeface="Times New Roman" panose="02020603050405020304" pitchFamily="18" charset="0"/>
                <a:cs typeface="Times New Roman" panose="02020603050405020304" pitchFamily="18" charset="0"/>
              </a:rPr>
              <a:t> </a:t>
            </a:r>
            <a:r>
              <a:rPr lang="pt-PT" sz="1100" dirty="0">
                <a:latin typeface="Times New Roman" panose="02020603050405020304" pitchFamily="18" charset="0"/>
                <a:cs typeface="Times New Roman" panose="02020603050405020304" pitchFamily="18" charset="0"/>
              </a:rPr>
              <a:t>para obter mais votos nas eleições executivas. Por outro lado, pequenos partidos se beneficiam de fazer parte de uma aliança, aumentando suas chances de ter um</a:t>
            </a:r>
            <a:r>
              <a:rPr lang="pt-BR" sz="1100" dirty="0">
                <a:latin typeface="Times New Roman" panose="02020603050405020304" pitchFamily="18" charset="0"/>
                <a:cs typeface="Times New Roman" panose="02020603050405020304" pitchFamily="18" charset="0"/>
              </a:rPr>
              <a:t> </a:t>
            </a:r>
            <a:r>
              <a:rPr lang="pt-PT" sz="1100" dirty="0">
                <a:latin typeface="Times New Roman" panose="02020603050405020304" pitchFamily="18" charset="0"/>
                <a:cs typeface="Times New Roman" panose="02020603050405020304" pitchFamily="18" charset="0"/>
              </a:rPr>
              <a:t>deputado eleito.</a:t>
            </a: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algn="just"/>
            <a:r>
              <a:rPr lang="pt-PT" sz="1100" dirty="0">
                <a:latin typeface="Times New Roman" panose="02020603050405020304" pitchFamily="18" charset="0"/>
                <a:cs typeface="Times New Roman" panose="02020603050405020304" pitchFamily="18" charset="0"/>
              </a:rPr>
              <a:t> </a:t>
            </a:r>
            <a:endParaRPr lang="pt-BR"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BR" sz="1100" dirty="0">
              <a:latin typeface="Times New Roman" panose="02020603050405020304" pitchFamily="18" charset="0"/>
              <a:cs typeface="Times New Roman" panose="02020603050405020304" pitchFamily="18" charset="0"/>
            </a:endParaRPr>
          </a:p>
          <a:p>
            <a:pPr marL="694055" indent="-171450" algn="just">
              <a:spcBef>
                <a:spcPts val="495"/>
              </a:spcBef>
              <a:spcAft>
                <a:spcPts val="0"/>
              </a:spcAft>
              <a:buFont typeface="Wingdings" panose="05000000000000000000" pitchFamily="2" charset="2"/>
              <a:buChar char="Ø"/>
            </a:pPr>
            <a:endParaRPr lang="pt-BR" sz="1100" dirty="0">
              <a:effectLst/>
              <a:latin typeface="Times New Roman" panose="02020603050405020304" pitchFamily="18" charset="0"/>
              <a:ea typeface="Arial MT"/>
              <a:cs typeface="Times New Roman" panose="02020603050405020304" pitchFamily="18" charset="0"/>
            </a:endParaRPr>
          </a:p>
        </p:txBody>
      </p:sp>
    </p:spTree>
    <p:extLst>
      <p:ext uri="{BB962C8B-B14F-4D97-AF65-F5344CB8AC3E}">
        <p14:creationId xmlns:p14="http://schemas.microsoft.com/office/powerpoint/2010/main" val="2388193718"/>
      </p:ext>
    </p:extLst>
  </p:cSld>
  <p:clrMapOvr>
    <a:masterClrMapping/>
  </p:clrMapOvr>
  <p:transition>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object 37"/>
          <p:cNvGrpSpPr/>
          <p:nvPr/>
        </p:nvGrpSpPr>
        <p:grpSpPr>
          <a:xfrm>
            <a:off x="-2721" y="112684"/>
            <a:ext cx="4608195" cy="465455"/>
            <a:chOff x="0" y="203974"/>
            <a:chExt cx="4608195" cy="465455"/>
          </a:xfrm>
        </p:grpSpPr>
        <p:sp>
          <p:nvSpPr>
            <p:cNvPr id="38" name="object 38"/>
            <p:cNvSpPr/>
            <p:nvPr/>
          </p:nvSpPr>
          <p:spPr>
            <a:xfrm>
              <a:off x="0" y="203974"/>
              <a:ext cx="4608195" cy="144145"/>
            </a:xfrm>
            <a:custGeom>
              <a:avLst/>
              <a:gdLst/>
              <a:ahLst/>
              <a:cxnLst/>
              <a:rect l="l" t="t" r="r" b="b"/>
              <a:pathLst>
                <a:path w="4608195" h="144145">
                  <a:moveTo>
                    <a:pt x="4608004" y="0"/>
                  </a:moveTo>
                  <a:lnTo>
                    <a:pt x="0" y="0"/>
                  </a:lnTo>
                  <a:lnTo>
                    <a:pt x="0" y="143929"/>
                  </a:lnTo>
                  <a:lnTo>
                    <a:pt x="4608004" y="143929"/>
                  </a:lnTo>
                  <a:lnTo>
                    <a:pt x="4608004" y="0"/>
                  </a:lnTo>
                  <a:close/>
                </a:path>
              </a:pathLst>
            </a:custGeom>
            <a:solidFill>
              <a:srgbClr val="002147"/>
            </a:solidFill>
          </p:spPr>
          <p:txBody>
            <a:bodyPr wrap="square" lIns="0" tIns="0" rIns="0" bIns="0" rtlCol="0"/>
            <a:lstStyle/>
            <a:p>
              <a:endParaRPr/>
            </a:p>
          </p:txBody>
        </p:sp>
        <p:sp>
          <p:nvSpPr>
            <p:cNvPr id="39" name="object 39"/>
            <p:cNvSpPr/>
            <p:nvPr/>
          </p:nvSpPr>
          <p:spPr>
            <a:xfrm>
              <a:off x="0" y="347903"/>
              <a:ext cx="4608195" cy="321945"/>
            </a:xfrm>
            <a:custGeom>
              <a:avLst/>
              <a:gdLst/>
              <a:ahLst/>
              <a:cxnLst/>
              <a:rect l="l" t="t" r="r" b="b"/>
              <a:pathLst>
                <a:path w="4608195" h="321945">
                  <a:moveTo>
                    <a:pt x="4608004" y="0"/>
                  </a:moveTo>
                  <a:lnTo>
                    <a:pt x="0" y="0"/>
                  </a:lnTo>
                  <a:lnTo>
                    <a:pt x="0" y="321500"/>
                  </a:lnTo>
                  <a:lnTo>
                    <a:pt x="4608004" y="321500"/>
                  </a:lnTo>
                  <a:lnTo>
                    <a:pt x="4608004" y="0"/>
                  </a:lnTo>
                  <a:close/>
                </a:path>
              </a:pathLst>
            </a:custGeom>
            <a:solidFill>
              <a:srgbClr val="F2F2F2"/>
            </a:solidFill>
          </p:spPr>
          <p:txBody>
            <a:bodyPr wrap="square" lIns="0" tIns="0" rIns="0" bIns="0" rtlCol="0"/>
            <a:lstStyle/>
            <a:p>
              <a:endParaRPr/>
            </a:p>
          </p:txBody>
        </p:sp>
      </p:grpSp>
      <p:pic>
        <p:nvPicPr>
          <p:cNvPr id="41" name="object 41"/>
          <p:cNvPicPr/>
          <p:nvPr/>
        </p:nvPicPr>
        <p:blipFill>
          <a:blip r:embed="rId2" cstate="print"/>
          <a:stretch>
            <a:fillRect/>
          </a:stretch>
        </p:blipFill>
        <p:spPr>
          <a:xfrm>
            <a:off x="3859174" y="345412"/>
            <a:ext cx="539910" cy="287975"/>
          </a:xfrm>
          <a:prstGeom prst="rect">
            <a:avLst/>
          </a:prstGeom>
        </p:spPr>
      </p:pic>
      <p:sp>
        <p:nvSpPr>
          <p:cNvPr id="43" name="object 43"/>
          <p:cNvSpPr/>
          <p:nvPr/>
        </p:nvSpPr>
        <p:spPr>
          <a:xfrm>
            <a:off x="0" y="3168142"/>
            <a:ext cx="4608195" cy="288290"/>
          </a:xfrm>
          <a:custGeom>
            <a:avLst/>
            <a:gdLst/>
            <a:ahLst/>
            <a:cxnLst/>
            <a:rect l="l" t="t" r="r" b="b"/>
            <a:pathLst>
              <a:path w="4608195" h="288289">
                <a:moveTo>
                  <a:pt x="4608004" y="0"/>
                </a:moveTo>
                <a:lnTo>
                  <a:pt x="0" y="0"/>
                </a:lnTo>
                <a:lnTo>
                  <a:pt x="0" y="143929"/>
                </a:lnTo>
                <a:lnTo>
                  <a:pt x="0" y="287858"/>
                </a:lnTo>
                <a:lnTo>
                  <a:pt x="4608004" y="287858"/>
                </a:lnTo>
                <a:lnTo>
                  <a:pt x="4608004" y="143941"/>
                </a:lnTo>
                <a:lnTo>
                  <a:pt x="4608004" y="0"/>
                </a:lnTo>
                <a:close/>
              </a:path>
            </a:pathLst>
          </a:custGeom>
          <a:solidFill>
            <a:srgbClr val="002147"/>
          </a:solidFill>
        </p:spPr>
        <p:txBody>
          <a:bodyPr wrap="square" lIns="0" tIns="0" rIns="0" bIns="0" rtlCol="0"/>
          <a:lstStyle/>
          <a:p>
            <a:endParaRPr/>
          </a:p>
        </p:txBody>
      </p:sp>
      <p:sp>
        <p:nvSpPr>
          <p:cNvPr id="45" name="object 45"/>
          <p:cNvSpPr txBox="1">
            <a:spLocks noGrp="1"/>
          </p:cNvSpPr>
          <p:nvPr>
            <p:ph type="ftr" sz="quarter" idx="5"/>
          </p:nvPr>
        </p:nvSpPr>
        <p:spPr>
          <a:prstGeom prst="rect">
            <a:avLst/>
          </a:prstGeom>
        </p:spPr>
        <p:txBody>
          <a:bodyPr vert="horz" wrap="square" lIns="0" tIns="8890" rIns="0" bIns="0" rtlCol="0">
            <a:spAutoFit/>
          </a:bodyPr>
          <a:lstStyle/>
          <a:p>
            <a:pPr marL="12700">
              <a:lnSpc>
                <a:spcPct val="100000"/>
              </a:lnSpc>
              <a:spcBef>
                <a:spcPts val="70"/>
              </a:spcBef>
            </a:pPr>
            <a:r>
              <a:rPr spc="-25" dirty="0"/>
              <a:t>UnB</a:t>
            </a:r>
          </a:p>
        </p:txBody>
      </p:sp>
      <p:sp>
        <p:nvSpPr>
          <p:cNvPr id="47" name="object 42">
            <a:extLst>
              <a:ext uri="{FF2B5EF4-FFF2-40B4-BE49-F238E27FC236}">
                <a16:creationId xmlns:a16="http://schemas.microsoft.com/office/drawing/2014/main" id="{169BEED2-FB55-433C-9DE5-B95D5E6FEC76}"/>
              </a:ext>
            </a:extLst>
          </p:cNvPr>
          <p:cNvSpPr txBox="1"/>
          <p:nvPr/>
        </p:nvSpPr>
        <p:spPr>
          <a:xfrm>
            <a:off x="95300" y="3180676"/>
            <a:ext cx="970915" cy="101310"/>
          </a:xfrm>
          <a:prstGeom prst="rect">
            <a:avLst/>
          </a:prstGeom>
        </p:spPr>
        <p:txBody>
          <a:bodyPr vert="horz" wrap="square" lIns="0" tIns="8890" rIns="0" bIns="0" rtlCol="0">
            <a:spAutoFit/>
          </a:bodyPr>
          <a:lstStyle/>
          <a:p>
            <a:pPr marL="12700">
              <a:lnSpc>
                <a:spcPct val="100000"/>
              </a:lnSpc>
              <a:spcBef>
                <a:spcPts val="70"/>
              </a:spcBef>
            </a:pPr>
            <a:r>
              <a:rPr lang="pt-BR" sz="600" dirty="0">
                <a:solidFill>
                  <a:srgbClr val="FFFFFF"/>
                </a:solidFill>
                <a:latin typeface="Arial MT"/>
                <a:cs typeface="Arial MT"/>
              </a:rPr>
              <a:t>Heris Coutinho</a:t>
            </a:r>
            <a:endParaRPr sz="600" dirty="0">
              <a:latin typeface="Arial MT"/>
              <a:cs typeface="Arial MT"/>
            </a:endParaRPr>
          </a:p>
        </p:txBody>
      </p:sp>
      <p:sp>
        <p:nvSpPr>
          <p:cNvPr id="44" name="Retângulo 43">
            <a:extLst>
              <a:ext uri="{FF2B5EF4-FFF2-40B4-BE49-F238E27FC236}">
                <a16:creationId xmlns:a16="http://schemas.microsoft.com/office/drawing/2014/main" id="{3E6522B1-DE40-45CD-AAF1-6B5D54A71C40}"/>
              </a:ext>
            </a:extLst>
          </p:cNvPr>
          <p:cNvSpPr/>
          <p:nvPr/>
        </p:nvSpPr>
        <p:spPr>
          <a:xfrm>
            <a:off x="95300" y="578558"/>
            <a:ext cx="4417694" cy="3711272"/>
          </a:xfrm>
          <a:prstGeom prst="rect">
            <a:avLst/>
          </a:prstGeom>
        </p:spPr>
        <p:txBody>
          <a:bodyPr wrap="square">
            <a:spAutoFit/>
          </a:bodyPr>
          <a:lstStyle/>
          <a:p>
            <a:pPr algn="just"/>
            <a:endParaRPr lang="pt-PT" sz="1100" dirty="0">
              <a:latin typeface="Times New Roman" panose="02020603050405020304" pitchFamily="18" charset="0"/>
              <a:cs typeface="Times New Roman" panose="02020603050405020304" pitchFamily="18" charset="0"/>
            </a:endParaRPr>
          </a:p>
          <a:p>
            <a:pPr algn="just"/>
            <a:r>
              <a:rPr lang="pt-PT" sz="1100" b="1" dirty="0">
                <a:latin typeface="Times New Roman" panose="02020603050405020304" pitchFamily="18" charset="0"/>
                <a:cs typeface="Times New Roman" panose="02020603050405020304" pitchFamily="18" charset="0"/>
              </a:rPr>
              <a:t>PRAGMATISMO POLÍTICO</a:t>
            </a:r>
          </a:p>
          <a:p>
            <a:pPr marL="171450" indent="-171450" algn="just">
              <a:buFont typeface="Wingdings" panose="05000000000000000000" pitchFamily="2" charset="2"/>
              <a:buChar char="Ø"/>
            </a:pPr>
            <a:endParaRPr lang="pt-BR"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PT" sz="1100" dirty="0">
                <a:latin typeface="Times New Roman" panose="02020603050405020304" pitchFamily="18" charset="0"/>
                <a:cs typeface="Times New Roman" panose="02020603050405020304" pitchFamily="18" charset="0"/>
              </a:rPr>
              <a:t>Considere uma sociedade onde existem apenas três partidos políticos (A, B e C). Haverá eleições no próximo período e os partidos deverão escolher quais alianças eles se formarão antes que isso aconteça. Nenhum deles individualmente detém a maioria absoluta dos votos; uma aliança pode ser essencial para garantir a vitória. </a:t>
            </a:r>
          </a:p>
          <a:p>
            <a:pPr algn="just"/>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PT" sz="1100" dirty="0">
                <a:latin typeface="Times New Roman" panose="02020603050405020304" pitchFamily="18" charset="0"/>
                <a:cs typeface="Times New Roman" panose="02020603050405020304" pitchFamily="18" charset="0"/>
              </a:rPr>
              <a:t>Assumiremos que o partido A é o favorito e o partido B é o azarão.</a:t>
            </a:r>
            <a:r>
              <a:rPr lang="pt-BR" sz="1100" dirty="0">
                <a:latin typeface="Times New Roman" panose="02020603050405020304" pitchFamily="18" charset="0"/>
                <a:cs typeface="Times New Roman" panose="02020603050405020304" pitchFamily="18" charset="0"/>
              </a:rPr>
              <a:t> </a:t>
            </a:r>
            <a:r>
              <a:rPr lang="pt-PT" sz="1100" dirty="0">
                <a:latin typeface="Times New Roman" panose="02020603050405020304" pitchFamily="18" charset="0"/>
                <a:cs typeface="Times New Roman" panose="02020603050405020304" pitchFamily="18" charset="0"/>
              </a:rPr>
              <a:t>O Partido C é um partido pequeno cujo apoio eleitoral será objeto de competição entre os outros dois, de modo que as únicas duas alianças que permitimos são A e C, e B e C.</a:t>
            </a:r>
            <a:endParaRPr lang="pt-BR"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algn="just"/>
            <a:r>
              <a:rPr lang="pt-PT" sz="1100" dirty="0">
                <a:latin typeface="Times New Roman" panose="02020603050405020304" pitchFamily="18" charset="0"/>
                <a:cs typeface="Times New Roman" panose="02020603050405020304" pitchFamily="18" charset="0"/>
              </a:rPr>
              <a:t> </a:t>
            </a:r>
            <a:endParaRPr lang="pt-BR"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BR" sz="1100" dirty="0">
              <a:latin typeface="Times New Roman" panose="02020603050405020304" pitchFamily="18" charset="0"/>
              <a:cs typeface="Times New Roman" panose="02020603050405020304" pitchFamily="18" charset="0"/>
            </a:endParaRPr>
          </a:p>
          <a:p>
            <a:pPr marL="694055" indent="-171450" algn="just">
              <a:spcBef>
                <a:spcPts val="495"/>
              </a:spcBef>
              <a:spcAft>
                <a:spcPts val="0"/>
              </a:spcAft>
              <a:buFont typeface="Wingdings" panose="05000000000000000000" pitchFamily="2" charset="2"/>
              <a:buChar char="Ø"/>
            </a:pPr>
            <a:endParaRPr lang="pt-BR" sz="1100" dirty="0">
              <a:effectLst/>
              <a:latin typeface="Times New Roman" panose="02020603050405020304" pitchFamily="18" charset="0"/>
              <a:ea typeface="Arial MT"/>
              <a:cs typeface="Times New Roman" panose="02020603050405020304" pitchFamily="18" charset="0"/>
            </a:endParaRPr>
          </a:p>
        </p:txBody>
      </p:sp>
    </p:spTree>
    <p:extLst>
      <p:ext uri="{BB962C8B-B14F-4D97-AF65-F5344CB8AC3E}">
        <p14:creationId xmlns:p14="http://schemas.microsoft.com/office/powerpoint/2010/main" val="1426576322"/>
      </p:ext>
    </p:extLst>
  </p:cSld>
  <p:clrMapOvr>
    <a:masterClrMapping/>
  </p:clrMapOvr>
  <p:transition>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object 37"/>
          <p:cNvGrpSpPr/>
          <p:nvPr/>
        </p:nvGrpSpPr>
        <p:grpSpPr>
          <a:xfrm>
            <a:off x="-2721" y="112684"/>
            <a:ext cx="4608195" cy="465455"/>
            <a:chOff x="0" y="203974"/>
            <a:chExt cx="4608195" cy="465455"/>
          </a:xfrm>
        </p:grpSpPr>
        <p:sp>
          <p:nvSpPr>
            <p:cNvPr id="38" name="object 38"/>
            <p:cNvSpPr/>
            <p:nvPr/>
          </p:nvSpPr>
          <p:spPr>
            <a:xfrm>
              <a:off x="0" y="203974"/>
              <a:ext cx="4608195" cy="144145"/>
            </a:xfrm>
            <a:custGeom>
              <a:avLst/>
              <a:gdLst/>
              <a:ahLst/>
              <a:cxnLst/>
              <a:rect l="l" t="t" r="r" b="b"/>
              <a:pathLst>
                <a:path w="4608195" h="144145">
                  <a:moveTo>
                    <a:pt x="4608004" y="0"/>
                  </a:moveTo>
                  <a:lnTo>
                    <a:pt x="0" y="0"/>
                  </a:lnTo>
                  <a:lnTo>
                    <a:pt x="0" y="143929"/>
                  </a:lnTo>
                  <a:lnTo>
                    <a:pt x="4608004" y="143929"/>
                  </a:lnTo>
                  <a:lnTo>
                    <a:pt x="4608004" y="0"/>
                  </a:lnTo>
                  <a:close/>
                </a:path>
              </a:pathLst>
            </a:custGeom>
            <a:solidFill>
              <a:srgbClr val="002147"/>
            </a:solidFill>
          </p:spPr>
          <p:txBody>
            <a:bodyPr wrap="square" lIns="0" tIns="0" rIns="0" bIns="0" rtlCol="0"/>
            <a:lstStyle/>
            <a:p>
              <a:endParaRPr/>
            </a:p>
          </p:txBody>
        </p:sp>
        <p:sp>
          <p:nvSpPr>
            <p:cNvPr id="39" name="object 39"/>
            <p:cNvSpPr/>
            <p:nvPr/>
          </p:nvSpPr>
          <p:spPr>
            <a:xfrm>
              <a:off x="0" y="347903"/>
              <a:ext cx="4608195" cy="321945"/>
            </a:xfrm>
            <a:custGeom>
              <a:avLst/>
              <a:gdLst/>
              <a:ahLst/>
              <a:cxnLst/>
              <a:rect l="l" t="t" r="r" b="b"/>
              <a:pathLst>
                <a:path w="4608195" h="321945">
                  <a:moveTo>
                    <a:pt x="4608004" y="0"/>
                  </a:moveTo>
                  <a:lnTo>
                    <a:pt x="0" y="0"/>
                  </a:lnTo>
                  <a:lnTo>
                    <a:pt x="0" y="321500"/>
                  </a:lnTo>
                  <a:lnTo>
                    <a:pt x="4608004" y="321500"/>
                  </a:lnTo>
                  <a:lnTo>
                    <a:pt x="4608004" y="0"/>
                  </a:lnTo>
                  <a:close/>
                </a:path>
              </a:pathLst>
            </a:custGeom>
            <a:solidFill>
              <a:srgbClr val="F2F2F2"/>
            </a:solidFill>
          </p:spPr>
          <p:txBody>
            <a:bodyPr wrap="square" lIns="0" tIns="0" rIns="0" bIns="0" rtlCol="0"/>
            <a:lstStyle/>
            <a:p>
              <a:endParaRPr/>
            </a:p>
          </p:txBody>
        </p:sp>
      </p:grpSp>
      <p:pic>
        <p:nvPicPr>
          <p:cNvPr id="41" name="object 41"/>
          <p:cNvPicPr/>
          <p:nvPr/>
        </p:nvPicPr>
        <p:blipFill>
          <a:blip r:embed="rId2" cstate="print"/>
          <a:stretch>
            <a:fillRect/>
          </a:stretch>
        </p:blipFill>
        <p:spPr>
          <a:xfrm>
            <a:off x="3859174" y="345412"/>
            <a:ext cx="539910" cy="287975"/>
          </a:xfrm>
          <a:prstGeom prst="rect">
            <a:avLst/>
          </a:prstGeom>
        </p:spPr>
      </p:pic>
      <p:sp>
        <p:nvSpPr>
          <p:cNvPr id="43" name="object 43"/>
          <p:cNvSpPr/>
          <p:nvPr/>
        </p:nvSpPr>
        <p:spPr>
          <a:xfrm>
            <a:off x="0" y="3168142"/>
            <a:ext cx="4608195" cy="288290"/>
          </a:xfrm>
          <a:custGeom>
            <a:avLst/>
            <a:gdLst/>
            <a:ahLst/>
            <a:cxnLst/>
            <a:rect l="l" t="t" r="r" b="b"/>
            <a:pathLst>
              <a:path w="4608195" h="288289">
                <a:moveTo>
                  <a:pt x="4608004" y="0"/>
                </a:moveTo>
                <a:lnTo>
                  <a:pt x="0" y="0"/>
                </a:lnTo>
                <a:lnTo>
                  <a:pt x="0" y="143929"/>
                </a:lnTo>
                <a:lnTo>
                  <a:pt x="0" y="287858"/>
                </a:lnTo>
                <a:lnTo>
                  <a:pt x="4608004" y="287858"/>
                </a:lnTo>
                <a:lnTo>
                  <a:pt x="4608004" y="143941"/>
                </a:lnTo>
                <a:lnTo>
                  <a:pt x="4608004" y="0"/>
                </a:lnTo>
                <a:close/>
              </a:path>
            </a:pathLst>
          </a:custGeom>
          <a:solidFill>
            <a:srgbClr val="002147"/>
          </a:solidFill>
        </p:spPr>
        <p:txBody>
          <a:bodyPr wrap="square" lIns="0" tIns="0" rIns="0" bIns="0" rtlCol="0"/>
          <a:lstStyle/>
          <a:p>
            <a:endParaRPr/>
          </a:p>
        </p:txBody>
      </p:sp>
      <p:sp>
        <p:nvSpPr>
          <p:cNvPr id="45" name="object 45"/>
          <p:cNvSpPr txBox="1">
            <a:spLocks noGrp="1"/>
          </p:cNvSpPr>
          <p:nvPr>
            <p:ph type="ftr" sz="quarter" idx="5"/>
          </p:nvPr>
        </p:nvSpPr>
        <p:spPr>
          <a:prstGeom prst="rect">
            <a:avLst/>
          </a:prstGeom>
        </p:spPr>
        <p:txBody>
          <a:bodyPr vert="horz" wrap="square" lIns="0" tIns="8890" rIns="0" bIns="0" rtlCol="0">
            <a:spAutoFit/>
          </a:bodyPr>
          <a:lstStyle/>
          <a:p>
            <a:pPr marL="12700">
              <a:lnSpc>
                <a:spcPct val="100000"/>
              </a:lnSpc>
              <a:spcBef>
                <a:spcPts val="70"/>
              </a:spcBef>
            </a:pPr>
            <a:r>
              <a:rPr spc="-25" dirty="0"/>
              <a:t>UnB</a:t>
            </a:r>
          </a:p>
        </p:txBody>
      </p:sp>
      <p:sp>
        <p:nvSpPr>
          <p:cNvPr id="47" name="object 42">
            <a:extLst>
              <a:ext uri="{FF2B5EF4-FFF2-40B4-BE49-F238E27FC236}">
                <a16:creationId xmlns:a16="http://schemas.microsoft.com/office/drawing/2014/main" id="{169BEED2-FB55-433C-9DE5-B95D5E6FEC76}"/>
              </a:ext>
            </a:extLst>
          </p:cNvPr>
          <p:cNvSpPr txBox="1"/>
          <p:nvPr/>
        </p:nvSpPr>
        <p:spPr>
          <a:xfrm>
            <a:off x="95300" y="3180676"/>
            <a:ext cx="970915" cy="101310"/>
          </a:xfrm>
          <a:prstGeom prst="rect">
            <a:avLst/>
          </a:prstGeom>
        </p:spPr>
        <p:txBody>
          <a:bodyPr vert="horz" wrap="square" lIns="0" tIns="8890" rIns="0" bIns="0" rtlCol="0">
            <a:spAutoFit/>
          </a:bodyPr>
          <a:lstStyle/>
          <a:p>
            <a:pPr marL="12700">
              <a:lnSpc>
                <a:spcPct val="100000"/>
              </a:lnSpc>
              <a:spcBef>
                <a:spcPts val="70"/>
              </a:spcBef>
            </a:pPr>
            <a:r>
              <a:rPr lang="pt-BR" sz="600" dirty="0">
                <a:solidFill>
                  <a:srgbClr val="FFFFFF"/>
                </a:solidFill>
                <a:latin typeface="Arial MT"/>
                <a:cs typeface="Arial MT"/>
              </a:rPr>
              <a:t>Heris Coutinho</a:t>
            </a:r>
            <a:endParaRPr sz="600" dirty="0">
              <a:latin typeface="Arial MT"/>
              <a:cs typeface="Arial MT"/>
            </a:endParaRPr>
          </a:p>
        </p:txBody>
      </p:sp>
      <p:sp>
        <p:nvSpPr>
          <p:cNvPr id="44" name="Retângulo 43">
            <a:extLst>
              <a:ext uri="{FF2B5EF4-FFF2-40B4-BE49-F238E27FC236}">
                <a16:creationId xmlns:a16="http://schemas.microsoft.com/office/drawing/2014/main" id="{3E6522B1-DE40-45CD-AAF1-6B5D54A71C40}"/>
              </a:ext>
            </a:extLst>
          </p:cNvPr>
          <p:cNvSpPr/>
          <p:nvPr/>
        </p:nvSpPr>
        <p:spPr>
          <a:xfrm>
            <a:off x="95300" y="578558"/>
            <a:ext cx="4417694" cy="3203441"/>
          </a:xfrm>
          <a:prstGeom prst="rect">
            <a:avLst/>
          </a:prstGeom>
        </p:spPr>
        <p:txBody>
          <a:bodyPr wrap="square">
            <a:spAutoFit/>
          </a:bodyPr>
          <a:lstStyle/>
          <a:p>
            <a:pPr algn="just"/>
            <a:r>
              <a:rPr lang="pt-PT" sz="1100" dirty="0">
                <a:latin typeface="Times New Roman" panose="02020603050405020304" pitchFamily="18" charset="0"/>
                <a:cs typeface="Times New Roman" panose="02020603050405020304" pitchFamily="18" charset="0"/>
              </a:rPr>
              <a:t>TIMING DO JOGO:</a:t>
            </a:r>
          </a:p>
          <a:p>
            <a:pPr algn="just"/>
            <a:endParaRPr lang="pt-PT" sz="1100" dirty="0">
              <a:latin typeface="Times New Roman" panose="02020603050405020304" pitchFamily="18" charset="0"/>
              <a:cs typeface="Times New Roman" panose="02020603050405020304" pitchFamily="18" charset="0"/>
            </a:endParaRPr>
          </a:p>
          <a:p>
            <a:pPr lvl="2" algn="just"/>
            <a:r>
              <a:rPr lang="pt-PT" sz="1100" dirty="0"/>
              <a:t>1. Os dois partidos líderes tentam atrair o partido C para as suas alianças por meio de ofertas simultâneas. Essas ofertas são transferências monetárias e não monetárias. </a:t>
            </a:r>
          </a:p>
          <a:p>
            <a:pPr lvl="2" algn="just"/>
            <a:endParaRPr lang="pt-BR" sz="1100" dirty="0"/>
          </a:p>
          <a:p>
            <a:pPr lvl="2" algn="just"/>
            <a:r>
              <a:rPr lang="pt-PT" sz="1100" dirty="0"/>
              <a:t>2.  A Parte C aceita a oferta que produz o maior retorno esperado.</a:t>
            </a:r>
          </a:p>
          <a:p>
            <a:pPr marL="228600" lvl="2" indent="-228600" algn="just">
              <a:buFont typeface="+mj-lt"/>
              <a:buAutoNum type="arabicPeriod"/>
            </a:pPr>
            <a:endParaRPr lang="pt-BR" sz="1100" dirty="0"/>
          </a:p>
          <a:p>
            <a:pPr lvl="2" algn="just"/>
            <a:r>
              <a:rPr lang="pt-PT" sz="1100" dirty="0"/>
              <a:t>3.  A eleição ocorre e o partido (ou aliança) com maior número</a:t>
            </a:r>
            <a:endParaRPr lang="pt-BR" sz="1100" dirty="0"/>
          </a:p>
          <a:p>
            <a:pPr algn="just"/>
            <a:r>
              <a:rPr lang="pt-PT" sz="1100" dirty="0"/>
              <a:t>de votos expressos vence.</a:t>
            </a:r>
          </a:p>
          <a:p>
            <a:pPr algn="just"/>
            <a:endParaRPr lang="pt-BR" sz="1100" dirty="0"/>
          </a:p>
          <a:p>
            <a:pPr algn="just"/>
            <a:r>
              <a:rPr lang="pt-BR" sz="1100" dirty="0"/>
              <a:t>4.  </a:t>
            </a:r>
            <a:r>
              <a:rPr lang="pt-PT" sz="1100" dirty="0"/>
              <a:t>O partido líder vencedor recebe os seus pagamentos e, no caso de uma aliança, transfere o que foi prometido à parte C.</a:t>
            </a:r>
            <a:endParaRPr lang="pt-BR" sz="1100" dirty="0">
              <a:latin typeface="Times New Roman" panose="02020603050405020304" pitchFamily="18" charset="0"/>
              <a:cs typeface="Times New Roman" panose="02020603050405020304" pitchFamily="18" charset="0"/>
            </a:endParaRPr>
          </a:p>
          <a:p>
            <a:pPr algn="just"/>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BR" sz="1100" dirty="0">
              <a:latin typeface="Times New Roman" panose="02020603050405020304" pitchFamily="18" charset="0"/>
              <a:cs typeface="Times New Roman" panose="02020603050405020304" pitchFamily="18" charset="0"/>
            </a:endParaRPr>
          </a:p>
          <a:p>
            <a:pPr marL="694055" indent="-171450" algn="just">
              <a:spcBef>
                <a:spcPts val="495"/>
              </a:spcBef>
              <a:spcAft>
                <a:spcPts val="0"/>
              </a:spcAft>
              <a:buFont typeface="Wingdings" panose="05000000000000000000" pitchFamily="2" charset="2"/>
              <a:buChar char="Ø"/>
            </a:pPr>
            <a:endParaRPr lang="pt-BR" sz="1100" dirty="0">
              <a:effectLst/>
              <a:latin typeface="Times New Roman" panose="02020603050405020304" pitchFamily="18" charset="0"/>
              <a:ea typeface="Arial MT"/>
              <a:cs typeface="Times New Roman" panose="02020603050405020304" pitchFamily="18" charset="0"/>
            </a:endParaRPr>
          </a:p>
        </p:txBody>
      </p:sp>
    </p:spTree>
    <p:extLst>
      <p:ext uri="{BB962C8B-B14F-4D97-AF65-F5344CB8AC3E}">
        <p14:creationId xmlns:p14="http://schemas.microsoft.com/office/powerpoint/2010/main" val="1137451281"/>
      </p:ext>
    </p:extLst>
  </p:cSld>
  <p:clrMapOvr>
    <a:masterClrMapping/>
  </p:clrMapOvr>
  <p:transition>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object 37"/>
          <p:cNvGrpSpPr/>
          <p:nvPr/>
        </p:nvGrpSpPr>
        <p:grpSpPr>
          <a:xfrm>
            <a:off x="-2721" y="112684"/>
            <a:ext cx="4608195" cy="465455"/>
            <a:chOff x="0" y="203974"/>
            <a:chExt cx="4608195" cy="465455"/>
          </a:xfrm>
        </p:grpSpPr>
        <p:sp>
          <p:nvSpPr>
            <p:cNvPr id="38" name="object 38"/>
            <p:cNvSpPr/>
            <p:nvPr/>
          </p:nvSpPr>
          <p:spPr>
            <a:xfrm>
              <a:off x="0" y="203974"/>
              <a:ext cx="4608195" cy="144145"/>
            </a:xfrm>
            <a:custGeom>
              <a:avLst/>
              <a:gdLst/>
              <a:ahLst/>
              <a:cxnLst/>
              <a:rect l="l" t="t" r="r" b="b"/>
              <a:pathLst>
                <a:path w="4608195" h="144145">
                  <a:moveTo>
                    <a:pt x="4608004" y="0"/>
                  </a:moveTo>
                  <a:lnTo>
                    <a:pt x="0" y="0"/>
                  </a:lnTo>
                  <a:lnTo>
                    <a:pt x="0" y="143929"/>
                  </a:lnTo>
                  <a:lnTo>
                    <a:pt x="4608004" y="143929"/>
                  </a:lnTo>
                  <a:lnTo>
                    <a:pt x="4608004" y="0"/>
                  </a:lnTo>
                  <a:close/>
                </a:path>
              </a:pathLst>
            </a:custGeom>
            <a:solidFill>
              <a:srgbClr val="002147"/>
            </a:solidFill>
          </p:spPr>
          <p:txBody>
            <a:bodyPr wrap="square" lIns="0" tIns="0" rIns="0" bIns="0" rtlCol="0"/>
            <a:lstStyle/>
            <a:p>
              <a:endParaRPr/>
            </a:p>
          </p:txBody>
        </p:sp>
        <p:sp>
          <p:nvSpPr>
            <p:cNvPr id="39" name="object 39"/>
            <p:cNvSpPr/>
            <p:nvPr/>
          </p:nvSpPr>
          <p:spPr>
            <a:xfrm>
              <a:off x="0" y="347903"/>
              <a:ext cx="4608195" cy="321945"/>
            </a:xfrm>
            <a:custGeom>
              <a:avLst/>
              <a:gdLst/>
              <a:ahLst/>
              <a:cxnLst/>
              <a:rect l="l" t="t" r="r" b="b"/>
              <a:pathLst>
                <a:path w="4608195" h="321945">
                  <a:moveTo>
                    <a:pt x="4608004" y="0"/>
                  </a:moveTo>
                  <a:lnTo>
                    <a:pt x="0" y="0"/>
                  </a:lnTo>
                  <a:lnTo>
                    <a:pt x="0" y="321500"/>
                  </a:lnTo>
                  <a:lnTo>
                    <a:pt x="4608004" y="321500"/>
                  </a:lnTo>
                  <a:lnTo>
                    <a:pt x="4608004" y="0"/>
                  </a:lnTo>
                  <a:close/>
                </a:path>
              </a:pathLst>
            </a:custGeom>
            <a:solidFill>
              <a:srgbClr val="F2F2F2"/>
            </a:solidFill>
          </p:spPr>
          <p:txBody>
            <a:bodyPr wrap="square" lIns="0" tIns="0" rIns="0" bIns="0" rtlCol="0"/>
            <a:lstStyle/>
            <a:p>
              <a:endParaRPr/>
            </a:p>
          </p:txBody>
        </p:sp>
      </p:grpSp>
      <p:pic>
        <p:nvPicPr>
          <p:cNvPr id="41" name="object 41"/>
          <p:cNvPicPr/>
          <p:nvPr/>
        </p:nvPicPr>
        <p:blipFill>
          <a:blip r:embed="rId2" cstate="print"/>
          <a:stretch>
            <a:fillRect/>
          </a:stretch>
        </p:blipFill>
        <p:spPr>
          <a:xfrm>
            <a:off x="3859174" y="345412"/>
            <a:ext cx="539910" cy="287975"/>
          </a:xfrm>
          <a:prstGeom prst="rect">
            <a:avLst/>
          </a:prstGeom>
        </p:spPr>
      </p:pic>
      <p:sp>
        <p:nvSpPr>
          <p:cNvPr id="43" name="object 43"/>
          <p:cNvSpPr/>
          <p:nvPr/>
        </p:nvSpPr>
        <p:spPr>
          <a:xfrm>
            <a:off x="0" y="3168142"/>
            <a:ext cx="4608195" cy="288290"/>
          </a:xfrm>
          <a:custGeom>
            <a:avLst/>
            <a:gdLst/>
            <a:ahLst/>
            <a:cxnLst/>
            <a:rect l="l" t="t" r="r" b="b"/>
            <a:pathLst>
              <a:path w="4608195" h="288289">
                <a:moveTo>
                  <a:pt x="4608004" y="0"/>
                </a:moveTo>
                <a:lnTo>
                  <a:pt x="0" y="0"/>
                </a:lnTo>
                <a:lnTo>
                  <a:pt x="0" y="143929"/>
                </a:lnTo>
                <a:lnTo>
                  <a:pt x="0" y="287858"/>
                </a:lnTo>
                <a:lnTo>
                  <a:pt x="4608004" y="287858"/>
                </a:lnTo>
                <a:lnTo>
                  <a:pt x="4608004" y="143941"/>
                </a:lnTo>
                <a:lnTo>
                  <a:pt x="4608004" y="0"/>
                </a:lnTo>
                <a:close/>
              </a:path>
            </a:pathLst>
          </a:custGeom>
          <a:solidFill>
            <a:srgbClr val="002147"/>
          </a:solidFill>
        </p:spPr>
        <p:txBody>
          <a:bodyPr wrap="square" lIns="0" tIns="0" rIns="0" bIns="0" rtlCol="0"/>
          <a:lstStyle/>
          <a:p>
            <a:endParaRPr/>
          </a:p>
        </p:txBody>
      </p:sp>
      <p:sp>
        <p:nvSpPr>
          <p:cNvPr id="45" name="object 45"/>
          <p:cNvSpPr txBox="1">
            <a:spLocks noGrp="1"/>
          </p:cNvSpPr>
          <p:nvPr>
            <p:ph type="ftr" sz="quarter" idx="5"/>
          </p:nvPr>
        </p:nvSpPr>
        <p:spPr>
          <a:prstGeom prst="rect">
            <a:avLst/>
          </a:prstGeom>
        </p:spPr>
        <p:txBody>
          <a:bodyPr vert="horz" wrap="square" lIns="0" tIns="8890" rIns="0" bIns="0" rtlCol="0">
            <a:spAutoFit/>
          </a:bodyPr>
          <a:lstStyle/>
          <a:p>
            <a:pPr marL="12700">
              <a:lnSpc>
                <a:spcPct val="100000"/>
              </a:lnSpc>
              <a:spcBef>
                <a:spcPts val="70"/>
              </a:spcBef>
            </a:pPr>
            <a:r>
              <a:rPr spc="-25" dirty="0"/>
              <a:t>UnB</a:t>
            </a:r>
          </a:p>
        </p:txBody>
      </p:sp>
      <p:sp>
        <p:nvSpPr>
          <p:cNvPr id="47" name="object 42">
            <a:extLst>
              <a:ext uri="{FF2B5EF4-FFF2-40B4-BE49-F238E27FC236}">
                <a16:creationId xmlns:a16="http://schemas.microsoft.com/office/drawing/2014/main" id="{169BEED2-FB55-433C-9DE5-B95D5E6FEC76}"/>
              </a:ext>
            </a:extLst>
          </p:cNvPr>
          <p:cNvSpPr txBox="1"/>
          <p:nvPr/>
        </p:nvSpPr>
        <p:spPr>
          <a:xfrm>
            <a:off x="95300" y="3180676"/>
            <a:ext cx="970915" cy="101310"/>
          </a:xfrm>
          <a:prstGeom prst="rect">
            <a:avLst/>
          </a:prstGeom>
        </p:spPr>
        <p:txBody>
          <a:bodyPr vert="horz" wrap="square" lIns="0" tIns="8890" rIns="0" bIns="0" rtlCol="0">
            <a:spAutoFit/>
          </a:bodyPr>
          <a:lstStyle/>
          <a:p>
            <a:pPr marL="12700">
              <a:lnSpc>
                <a:spcPct val="100000"/>
              </a:lnSpc>
              <a:spcBef>
                <a:spcPts val="70"/>
              </a:spcBef>
            </a:pPr>
            <a:r>
              <a:rPr lang="pt-BR" sz="600" dirty="0">
                <a:solidFill>
                  <a:srgbClr val="FFFFFF"/>
                </a:solidFill>
                <a:latin typeface="Arial MT"/>
                <a:cs typeface="Arial MT"/>
              </a:rPr>
              <a:t>Heris Coutinho</a:t>
            </a:r>
            <a:endParaRPr sz="600" dirty="0">
              <a:latin typeface="Arial MT"/>
              <a:cs typeface="Arial MT"/>
            </a:endParaRPr>
          </a:p>
        </p:txBody>
      </p:sp>
      <p:sp>
        <p:nvSpPr>
          <p:cNvPr id="44" name="Retângulo 43">
            <a:extLst>
              <a:ext uri="{FF2B5EF4-FFF2-40B4-BE49-F238E27FC236}">
                <a16:creationId xmlns:a16="http://schemas.microsoft.com/office/drawing/2014/main" id="{3E6522B1-DE40-45CD-AAF1-6B5D54A71C40}"/>
              </a:ext>
            </a:extLst>
          </p:cNvPr>
          <p:cNvSpPr/>
          <p:nvPr/>
        </p:nvSpPr>
        <p:spPr>
          <a:xfrm>
            <a:off x="95300" y="578558"/>
            <a:ext cx="4417694" cy="3203441"/>
          </a:xfrm>
          <a:prstGeom prst="rect">
            <a:avLst/>
          </a:prstGeom>
        </p:spPr>
        <p:txBody>
          <a:bodyPr wrap="square">
            <a:spAutoFit/>
          </a:bodyPr>
          <a:lstStyle/>
          <a:p>
            <a:pPr algn="just"/>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PT" sz="1100" dirty="0">
                <a:latin typeface="Times New Roman" panose="02020603050405020304" pitchFamily="18" charset="0"/>
                <a:cs typeface="Times New Roman" panose="02020603050405020304" pitchFamily="18" charset="0"/>
              </a:rPr>
              <a:t>Portanto, esse jogo é muito semelhante a um leilão, visto que as duas partes fazem seus 'lances' simultaneamente e aquele cujo lance for maior é o 'vencedor', ou seja, aquele que atrai a parte C.</a:t>
            </a: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PT" sz="1100" dirty="0">
                <a:latin typeface="Times New Roman" panose="02020603050405020304" pitchFamily="18" charset="0"/>
                <a:cs typeface="Times New Roman" panose="02020603050405020304" pitchFamily="18" charset="0"/>
              </a:rPr>
              <a:t>A recompensa da parte C depende apenas das transferências que recebe do partido líder da  aliança (A ou B). </a:t>
            </a: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PT" sz="1100" dirty="0">
                <a:latin typeface="Times New Roman" panose="02020603050405020304" pitchFamily="18" charset="0"/>
                <a:cs typeface="Times New Roman" panose="02020603050405020304" pitchFamily="18" charset="0"/>
              </a:rPr>
              <a:t>Estas transferências podem incluir cargos governamentais, apoios em outras eleições ( a nível estadual e local: PL no RJ e SP); prestígio e poder de fazer parte da aliança vencedora e/ou aprender alguma nova tecnologia eleitoral do partido líder, entre outros. Na verdade, é muito comum que os governos distribuam cargos como ministérios entre aliados eleitorais como recompensa.</a:t>
            </a:r>
            <a:endParaRPr lang="pt-BR"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BR" sz="1100" dirty="0">
              <a:latin typeface="Times New Roman" panose="02020603050405020304" pitchFamily="18" charset="0"/>
              <a:cs typeface="Times New Roman" panose="02020603050405020304" pitchFamily="18" charset="0"/>
            </a:endParaRPr>
          </a:p>
          <a:p>
            <a:pPr marL="694055" indent="-171450" algn="just">
              <a:spcBef>
                <a:spcPts val="495"/>
              </a:spcBef>
              <a:spcAft>
                <a:spcPts val="0"/>
              </a:spcAft>
              <a:buFont typeface="Wingdings" panose="05000000000000000000" pitchFamily="2" charset="2"/>
              <a:buChar char="Ø"/>
            </a:pPr>
            <a:endParaRPr lang="pt-BR" sz="1100" dirty="0">
              <a:effectLst/>
              <a:latin typeface="Times New Roman" panose="02020603050405020304" pitchFamily="18" charset="0"/>
              <a:ea typeface="Arial MT"/>
              <a:cs typeface="Times New Roman" panose="02020603050405020304" pitchFamily="18" charset="0"/>
            </a:endParaRPr>
          </a:p>
        </p:txBody>
      </p:sp>
    </p:spTree>
    <p:extLst>
      <p:ext uri="{BB962C8B-B14F-4D97-AF65-F5344CB8AC3E}">
        <p14:creationId xmlns:p14="http://schemas.microsoft.com/office/powerpoint/2010/main" val="270157394"/>
      </p:ext>
    </p:extLst>
  </p:cSld>
  <p:clrMapOvr>
    <a:masterClrMapping/>
  </p:clrMapOvr>
  <p:transition>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object 37"/>
          <p:cNvGrpSpPr/>
          <p:nvPr/>
        </p:nvGrpSpPr>
        <p:grpSpPr>
          <a:xfrm>
            <a:off x="-2721" y="112684"/>
            <a:ext cx="4608195" cy="465455"/>
            <a:chOff x="0" y="203974"/>
            <a:chExt cx="4608195" cy="465455"/>
          </a:xfrm>
        </p:grpSpPr>
        <p:sp>
          <p:nvSpPr>
            <p:cNvPr id="38" name="object 38"/>
            <p:cNvSpPr/>
            <p:nvPr/>
          </p:nvSpPr>
          <p:spPr>
            <a:xfrm>
              <a:off x="0" y="203974"/>
              <a:ext cx="4608195" cy="144145"/>
            </a:xfrm>
            <a:custGeom>
              <a:avLst/>
              <a:gdLst/>
              <a:ahLst/>
              <a:cxnLst/>
              <a:rect l="l" t="t" r="r" b="b"/>
              <a:pathLst>
                <a:path w="4608195" h="144145">
                  <a:moveTo>
                    <a:pt x="4608004" y="0"/>
                  </a:moveTo>
                  <a:lnTo>
                    <a:pt x="0" y="0"/>
                  </a:lnTo>
                  <a:lnTo>
                    <a:pt x="0" y="143929"/>
                  </a:lnTo>
                  <a:lnTo>
                    <a:pt x="4608004" y="143929"/>
                  </a:lnTo>
                  <a:lnTo>
                    <a:pt x="4608004" y="0"/>
                  </a:lnTo>
                  <a:close/>
                </a:path>
              </a:pathLst>
            </a:custGeom>
            <a:solidFill>
              <a:srgbClr val="002147"/>
            </a:solidFill>
          </p:spPr>
          <p:txBody>
            <a:bodyPr wrap="square" lIns="0" tIns="0" rIns="0" bIns="0" rtlCol="0"/>
            <a:lstStyle/>
            <a:p>
              <a:endParaRPr/>
            </a:p>
          </p:txBody>
        </p:sp>
        <p:sp>
          <p:nvSpPr>
            <p:cNvPr id="39" name="object 39"/>
            <p:cNvSpPr/>
            <p:nvPr/>
          </p:nvSpPr>
          <p:spPr>
            <a:xfrm>
              <a:off x="0" y="347903"/>
              <a:ext cx="4608195" cy="321945"/>
            </a:xfrm>
            <a:custGeom>
              <a:avLst/>
              <a:gdLst/>
              <a:ahLst/>
              <a:cxnLst/>
              <a:rect l="l" t="t" r="r" b="b"/>
              <a:pathLst>
                <a:path w="4608195" h="321945">
                  <a:moveTo>
                    <a:pt x="4608004" y="0"/>
                  </a:moveTo>
                  <a:lnTo>
                    <a:pt x="0" y="0"/>
                  </a:lnTo>
                  <a:lnTo>
                    <a:pt x="0" y="321500"/>
                  </a:lnTo>
                  <a:lnTo>
                    <a:pt x="4608004" y="321500"/>
                  </a:lnTo>
                  <a:lnTo>
                    <a:pt x="4608004" y="0"/>
                  </a:lnTo>
                  <a:close/>
                </a:path>
              </a:pathLst>
            </a:custGeom>
            <a:solidFill>
              <a:srgbClr val="F2F2F2"/>
            </a:solidFill>
          </p:spPr>
          <p:txBody>
            <a:bodyPr wrap="square" lIns="0" tIns="0" rIns="0" bIns="0" rtlCol="0"/>
            <a:lstStyle/>
            <a:p>
              <a:endParaRPr/>
            </a:p>
          </p:txBody>
        </p:sp>
      </p:grpSp>
      <p:pic>
        <p:nvPicPr>
          <p:cNvPr id="41" name="object 41"/>
          <p:cNvPicPr/>
          <p:nvPr/>
        </p:nvPicPr>
        <p:blipFill>
          <a:blip r:embed="rId2" cstate="print"/>
          <a:stretch>
            <a:fillRect/>
          </a:stretch>
        </p:blipFill>
        <p:spPr>
          <a:xfrm>
            <a:off x="3859174" y="345412"/>
            <a:ext cx="539910" cy="287975"/>
          </a:xfrm>
          <a:prstGeom prst="rect">
            <a:avLst/>
          </a:prstGeom>
        </p:spPr>
      </p:pic>
      <p:sp>
        <p:nvSpPr>
          <p:cNvPr id="43" name="object 43"/>
          <p:cNvSpPr/>
          <p:nvPr/>
        </p:nvSpPr>
        <p:spPr>
          <a:xfrm>
            <a:off x="0" y="3168142"/>
            <a:ext cx="4608195" cy="288290"/>
          </a:xfrm>
          <a:custGeom>
            <a:avLst/>
            <a:gdLst/>
            <a:ahLst/>
            <a:cxnLst/>
            <a:rect l="l" t="t" r="r" b="b"/>
            <a:pathLst>
              <a:path w="4608195" h="288289">
                <a:moveTo>
                  <a:pt x="4608004" y="0"/>
                </a:moveTo>
                <a:lnTo>
                  <a:pt x="0" y="0"/>
                </a:lnTo>
                <a:lnTo>
                  <a:pt x="0" y="143929"/>
                </a:lnTo>
                <a:lnTo>
                  <a:pt x="0" y="287858"/>
                </a:lnTo>
                <a:lnTo>
                  <a:pt x="4608004" y="287858"/>
                </a:lnTo>
                <a:lnTo>
                  <a:pt x="4608004" y="143941"/>
                </a:lnTo>
                <a:lnTo>
                  <a:pt x="4608004" y="0"/>
                </a:lnTo>
                <a:close/>
              </a:path>
            </a:pathLst>
          </a:custGeom>
          <a:solidFill>
            <a:srgbClr val="002147"/>
          </a:solidFill>
        </p:spPr>
        <p:txBody>
          <a:bodyPr wrap="square" lIns="0" tIns="0" rIns="0" bIns="0" rtlCol="0"/>
          <a:lstStyle/>
          <a:p>
            <a:endParaRPr/>
          </a:p>
        </p:txBody>
      </p:sp>
      <p:sp>
        <p:nvSpPr>
          <p:cNvPr id="45" name="object 45"/>
          <p:cNvSpPr txBox="1">
            <a:spLocks noGrp="1"/>
          </p:cNvSpPr>
          <p:nvPr>
            <p:ph type="ftr" sz="quarter" idx="5"/>
          </p:nvPr>
        </p:nvSpPr>
        <p:spPr>
          <a:prstGeom prst="rect">
            <a:avLst/>
          </a:prstGeom>
        </p:spPr>
        <p:txBody>
          <a:bodyPr vert="horz" wrap="square" lIns="0" tIns="8890" rIns="0" bIns="0" rtlCol="0">
            <a:spAutoFit/>
          </a:bodyPr>
          <a:lstStyle/>
          <a:p>
            <a:pPr marL="12700">
              <a:lnSpc>
                <a:spcPct val="100000"/>
              </a:lnSpc>
              <a:spcBef>
                <a:spcPts val="70"/>
              </a:spcBef>
            </a:pPr>
            <a:r>
              <a:rPr spc="-25" dirty="0"/>
              <a:t>UnB</a:t>
            </a:r>
          </a:p>
        </p:txBody>
      </p:sp>
      <p:sp>
        <p:nvSpPr>
          <p:cNvPr id="47" name="object 42">
            <a:extLst>
              <a:ext uri="{FF2B5EF4-FFF2-40B4-BE49-F238E27FC236}">
                <a16:creationId xmlns:a16="http://schemas.microsoft.com/office/drawing/2014/main" id="{169BEED2-FB55-433C-9DE5-B95D5E6FEC76}"/>
              </a:ext>
            </a:extLst>
          </p:cNvPr>
          <p:cNvSpPr txBox="1"/>
          <p:nvPr/>
        </p:nvSpPr>
        <p:spPr>
          <a:xfrm>
            <a:off x="95300" y="3180676"/>
            <a:ext cx="970915" cy="101310"/>
          </a:xfrm>
          <a:prstGeom prst="rect">
            <a:avLst/>
          </a:prstGeom>
        </p:spPr>
        <p:txBody>
          <a:bodyPr vert="horz" wrap="square" lIns="0" tIns="8890" rIns="0" bIns="0" rtlCol="0">
            <a:spAutoFit/>
          </a:bodyPr>
          <a:lstStyle/>
          <a:p>
            <a:pPr marL="12700">
              <a:lnSpc>
                <a:spcPct val="100000"/>
              </a:lnSpc>
              <a:spcBef>
                <a:spcPts val="70"/>
              </a:spcBef>
            </a:pPr>
            <a:r>
              <a:rPr lang="pt-BR" sz="600" dirty="0">
                <a:solidFill>
                  <a:srgbClr val="FFFFFF"/>
                </a:solidFill>
                <a:latin typeface="Arial MT"/>
                <a:cs typeface="Arial MT"/>
              </a:rPr>
              <a:t>Heris Coutinho</a:t>
            </a:r>
            <a:endParaRPr sz="600" dirty="0">
              <a:latin typeface="Arial MT"/>
              <a:cs typeface="Arial MT"/>
            </a:endParaRPr>
          </a:p>
        </p:txBody>
      </p:sp>
      <p:sp>
        <p:nvSpPr>
          <p:cNvPr id="44" name="Retângulo 43">
            <a:extLst>
              <a:ext uri="{FF2B5EF4-FFF2-40B4-BE49-F238E27FC236}">
                <a16:creationId xmlns:a16="http://schemas.microsoft.com/office/drawing/2014/main" id="{3E6522B1-DE40-45CD-AAF1-6B5D54A71C40}"/>
              </a:ext>
            </a:extLst>
          </p:cNvPr>
          <p:cNvSpPr/>
          <p:nvPr/>
        </p:nvSpPr>
        <p:spPr>
          <a:xfrm>
            <a:off x="95300" y="578558"/>
            <a:ext cx="4417694" cy="2864887"/>
          </a:xfrm>
          <a:prstGeom prst="rect">
            <a:avLst/>
          </a:prstGeom>
        </p:spPr>
        <p:txBody>
          <a:bodyPr wrap="square">
            <a:spAutoFit/>
          </a:bodyPr>
          <a:lstStyle/>
          <a:p>
            <a:pPr algn="just"/>
            <a:endParaRPr lang="pt-PT" sz="1100" dirty="0">
              <a:latin typeface="Times New Roman" panose="02020603050405020304" pitchFamily="18" charset="0"/>
              <a:cs typeface="Times New Roman" panose="02020603050405020304" pitchFamily="18" charset="0"/>
            </a:endParaRPr>
          </a:p>
          <a:p>
            <a:pPr algn="just"/>
            <a:r>
              <a:rPr lang="pt-PT" sz="1100" b="1" dirty="0">
                <a:latin typeface="Times New Roman" panose="02020603050405020304" pitchFamily="18" charset="0"/>
                <a:cs typeface="Times New Roman" panose="02020603050405020304" pitchFamily="18" charset="0"/>
              </a:rPr>
              <a:t>INFLUÊNCIA DA IDEOLOGIA</a:t>
            </a:r>
          </a:p>
          <a:p>
            <a:pPr algn="just"/>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PT" sz="1100" dirty="0">
                <a:latin typeface="Times New Roman" panose="02020603050405020304" pitchFamily="18" charset="0"/>
                <a:cs typeface="Times New Roman" panose="02020603050405020304" pitchFamily="18" charset="0"/>
              </a:rPr>
              <a:t>Neste segundo fator, a ideia é que quanto mais próximos os eleitores de dois partidos (A e C) ou (B e C) são em termos de ideologia, maior será a parcela deles que votarão em uma potencial</a:t>
            </a:r>
            <a:r>
              <a:rPr lang="pt-BR" sz="1100" dirty="0">
                <a:latin typeface="Times New Roman" panose="02020603050405020304" pitchFamily="18" charset="0"/>
                <a:cs typeface="Times New Roman" panose="02020603050405020304" pitchFamily="18" charset="0"/>
              </a:rPr>
              <a:t> </a:t>
            </a:r>
            <a:r>
              <a:rPr lang="pt-PT" sz="1100" dirty="0">
                <a:latin typeface="Times New Roman" panose="02020603050405020304" pitchFamily="18" charset="0"/>
                <a:cs typeface="Times New Roman" panose="02020603050405020304" pitchFamily="18" charset="0"/>
              </a:rPr>
              <a:t>aliança.</a:t>
            </a:r>
          </a:p>
          <a:p>
            <a:endParaRPr lang="pt-BR"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BR" sz="1100" dirty="0">
                <a:latin typeface="Times New Roman" panose="02020603050405020304" pitchFamily="18" charset="0"/>
                <a:cs typeface="Times New Roman" panose="02020603050405020304" pitchFamily="18" charset="0"/>
              </a:rPr>
              <a:t>De acordo com </a:t>
            </a:r>
            <a:r>
              <a:rPr lang="pt-PT" sz="1100" dirty="0">
                <a:latin typeface="Times New Roman" panose="02020603050405020304" pitchFamily="18" charset="0"/>
                <a:cs typeface="Times New Roman" panose="02020603050405020304" pitchFamily="18" charset="0"/>
              </a:rPr>
              <a:t>Kellam (2017) e Golder (2006b), os partidos políticos têm maior probabilidade de formar</a:t>
            </a:r>
            <a:r>
              <a:rPr lang="pt-BR" sz="1100" dirty="0">
                <a:latin typeface="Times New Roman" panose="02020603050405020304" pitchFamily="18" charset="0"/>
                <a:cs typeface="Times New Roman" panose="02020603050405020304" pitchFamily="18" charset="0"/>
              </a:rPr>
              <a:t> </a:t>
            </a:r>
            <a:r>
              <a:rPr lang="pt-PT" sz="1100" dirty="0">
                <a:latin typeface="Times New Roman" panose="02020603050405020304" pitchFamily="18" charset="0"/>
                <a:cs typeface="Times New Roman" panose="02020603050405020304" pitchFamily="18" charset="0"/>
              </a:rPr>
              <a:t>coligações eleitorais com parceiros cuja ideologia é semelhante à deles nas eleições presidenciais e eleições legislativas, respectivamente</a:t>
            </a:r>
            <a:r>
              <a:rPr lang="pt-PT" sz="1100" dirty="0"/>
              <a:t>.</a:t>
            </a:r>
          </a:p>
          <a:p>
            <a:pPr algn="just"/>
            <a:endParaRPr lang="pt-PT" sz="1100" dirty="0"/>
          </a:p>
          <a:p>
            <a:pPr algn="just"/>
            <a:r>
              <a:rPr lang="pt-PT" sz="1100" u="sng" dirty="0"/>
              <a:t>Exemplos de ideologias:</a:t>
            </a:r>
            <a:endParaRPr lang="pt-PT" sz="1100" u="sng"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BR" sz="1100" dirty="0">
              <a:latin typeface="Times New Roman" panose="02020603050405020304" pitchFamily="18" charset="0"/>
              <a:cs typeface="Times New Roman" panose="02020603050405020304" pitchFamily="18" charset="0"/>
            </a:endParaRPr>
          </a:p>
          <a:p>
            <a:pPr marL="694055" indent="-171450" algn="just">
              <a:spcBef>
                <a:spcPts val="495"/>
              </a:spcBef>
              <a:spcAft>
                <a:spcPts val="0"/>
              </a:spcAft>
              <a:buFont typeface="Wingdings" panose="05000000000000000000" pitchFamily="2" charset="2"/>
              <a:buChar char="Ø"/>
            </a:pPr>
            <a:endParaRPr lang="pt-BR" sz="1100" dirty="0">
              <a:effectLst/>
              <a:latin typeface="Times New Roman" panose="02020603050405020304" pitchFamily="18" charset="0"/>
              <a:ea typeface="Arial MT"/>
              <a:cs typeface="Times New Roman" panose="02020603050405020304" pitchFamily="18" charset="0"/>
            </a:endParaRPr>
          </a:p>
        </p:txBody>
      </p:sp>
    </p:spTree>
    <p:extLst>
      <p:ext uri="{BB962C8B-B14F-4D97-AF65-F5344CB8AC3E}">
        <p14:creationId xmlns:p14="http://schemas.microsoft.com/office/powerpoint/2010/main" val="4061973315"/>
      </p:ext>
    </p:extLst>
  </p:cSld>
  <p:clrMapOvr>
    <a:masterClrMapping/>
  </p:clrMapOvr>
  <p:transition>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object 37"/>
          <p:cNvGrpSpPr/>
          <p:nvPr/>
        </p:nvGrpSpPr>
        <p:grpSpPr>
          <a:xfrm>
            <a:off x="-2721" y="112684"/>
            <a:ext cx="4608195" cy="465455"/>
            <a:chOff x="0" y="203974"/>
            <a:chExt cx="4608195" cy="465455"/>
          </a:xfrm>
        </p:grpSpPr>
        <p:sp>
          <p:nvSpPr>
            <p:cNvPr id="38" name="object 38"/>
            <p:cNvSpPr/>
            <p:nvPr/>
          </p:nvSpPr>
          <p:spPr>
            <a:xfrm>
              <a:off x="0" y="203974"/>
              <a:ext cx="4608195" cy="144145"/>
            </a:xfrm>
            <a:custGeom>
              <a:avLst/>
              <a:gdLst/>
              <a:ahLst/>
              <a:cxnLst/>
              <a:rect l="l" t="t" r="r" b="b"/>
              <a:pathLst>
                <a:path w="4608195" h="144145">
                  <a:moveTo>
                    <a:pt x="4608004" y="0"/>
                  </a:moveTo>
                  <a:lnTo>
                    <a:pt x="0" y="0"/>
                  </a:lnTo>
                  <a:lnTo>
                    <a:pt x="0" y="143929"/>
                  </a:lnTo>
                  <a:lnTo>
                    <a:pt x="4608004" y="143929"/>
                  </a:lnTo>
                  <a:lnTo>
                    <a:pt x="4608004" y="0"/>
                  </a:lnTo>
                  <a:close/>
                </a:path>
              </a:pathLst>
            </a:custGeom>
            <a:solidFill>
              <a:srgbClr val="002147"/>
            </a:solidFill>
          </p:spPr>
          <p:txBody>
            <a:bodyPr wrap="square" lIns="0" tIns="0" rIns="0" bIns="0" rtlCol="0"/>
            <a:lstStyle/>
            <a:p>
              <a:endParaRPr/>
            </a:p>
          </p:txBody>
        </p:sp>
        <p:sp>
          <p:nvSpPr>
            <p:cNvPr id="39" name="object 39"/>
            <p:cNvSpPr/>
            <p:nvPr/>
          </p:nvSpPr>
          <p:spPr>
            <a:xfrm>
              <a:off x="0" y="347903"/>
              <a:ext cx="4608195" cy="321945"/>
            </a:xfrm>
            <a:custGeom>
              <a:avLst/>
              <a:gdLst/>
              <a:ahLst/>
              <a:cxnLst/>
              <a:rect l="l" t="t" r="r" b="b"/>
              <a:pathLst>
                <a:path w="4608195" h="321945">
                  <a:moveTo>
                    <a:pt x="4608004" y="0"/>
                  </a:moveTo>
                  <a:lnTo>
                    <a:pt x="0" y="0"/>
                  </a:lnTo>
                  <a:lnTo>
                    <a:pt x="0" y="321500"/>
                  </a:lnTo>
                  <a:lnTo>
                    <a:pt x="4608004" y="321500"/>
                  </a:lnTo>
                  <a:lnTo>
                    <a:pt x="4608004" y="0"/>
                  </a:lnTo>
                  <a:close/>
                </a:path>
              </a:pathLst>
            </a:custGeom>
            <a:solidFill>
              <a:srgbClr val="F2F2F2"/>
            </a:solidFill>
          </p:spPr>
          <p:txBody>
            <a:bodyPr wrap="square" lIns="0" tIns="0" rIns="0" bIns="0" rtlCol="0"/>
            <a:lstStyle/>
            <a:p>
              <a:endParaRPr/>
            </a:p>
          </p:txBody>
        </p:sp>
      </p:grpSp>
      <p:pic>
        <p:nvPicPr>
          <p:cNvPr id="41" name="object 41"/>
          <p:cNvPicPr/>
          <p:nvPr/>
        </p:nvPicPr>
        <p:blipFill>
          <a:blip r:embed="rId2" cstate="print"/>
          <a:stretch>
            <a:fillRect/>
          </a:stretch>
        </p:blipFill>
        <p:spPr>
          <a:xfrm>
            <a:off x="3859174" y="345412"/>
            <a:ext cx="539910" cy="287975"/>
          </a:xfrm>
          <a:prstGeom prst="rect">
            <a:avLst/>
          </a:prstGeom>
        </p:spPr>
      </p:pic>
      <p:sp>
        <p:nvSpPr>
          <p:cNvPr id="43" name="object 43"/>
          <p:cNvSpPr/>
          <p:nvPr/>
        </p:nvSpPr>
        <p:spPr>
          <a:xfrm>
            <a:off x="0" y="3168142"/>
            <a:ext cx="4608195" cy="288290"/>
          </a:xfrm>
          <a:custGeom>
            <a:avLst/>
            <a:gdLst/>
            <a:ahLst/>
            <a:cxnLst/>
            <a:rect l="l" t="t" r="r" b="b"/>
            <a:pathLst>
              <a:path w="4608195" h="288289">
                <a:moveTo>
                  <a:pt x="4608004" y="0"/>
                </a:moveTo>
                <a:lnTo>
                  <a:pt x="0" y="0"/>
                </a:lnTo>
                <a:lnTo>
                  <a:pt x="0" y="143929"/>
                </a:lnTo>
                <a:lnTo>
                  <a:pt x="0" y="287858"/>
                </a:lnTo>
                <a:lnTo>
                  <a:pt x="4608004" y="287858"/>
                </a:lnTo>
                <a:lnTo>
                  <a:pt x="4608004" y="143941"/>
                </a:lnTo>
                <a:lnTo>
                  <a:pt x="4608004" y="0"/>
                </a:lnTo>
                <a:close/>
              </a:path>
            </a:pathLst>
          </a:custGeom>
          <a:solidFill>
            <a:srgbClr val="002147"/>
          </a:solidFill>
        </p:spPr>
        <p:txBody>
          <a:bodyPr wrap="square" lIns="0" tIns="0" rIns="0" bIns="0" rtlCol="0"/>
          <a:lstStyle/>
          <a:p>
            <a:endParaRPr/>
          </a:p>
        </p:txBody>
      </p:sp>
      <p:sp>
        <p:nvSpPr>
          <p:cNvPr id="45" name="object 45"/>
          <p:cNvSpPr txBox="1">
            <a:spLocks noGrp="1"/>
          </p:cNvSpPr>
          <p:nvPr>
            <p:ph type="ftr" sz="quarter" idx="5"/>
          </p:nvPr>
        </p:nvSpPr>
        <p:spPr>
          <a:prstGeom prst="rect">
            <a:avLst/>
          </a:prstGeom>
        </p:spPr>
        <p:txBody>
          <a:bodyPr vert="horz" wrap="square" lIns="0" tIns="8890" rIns="0" bIns="0" rtlCol="0">
            <a:spAutoFit/>
          </a:bodyPr>
          <a:lstStyle/>
          <a:p>
            <a:pPr marL="12700">
              <a:lnSpc>
                <a:spcPct val="100000"/>
              </a:lnSpc>
              <a:spcBef>
                <a:spcPts val="70"/>
              </a:spcBef>
            </a:pPr>
            <a:r>
              <a:rPr spc="-25" dirty="0"/>
              <a:t>UnB</a:t>
            </a:r>
          </a:p>
        </p:txBody>
      </p:sp>
      <p:sp>
        <p:nvSpPr>
          <p:cNvPr id="47" name="object 42">
            <a:extLst>
              <a:ext uri="{FF2B5EF4-FFF2-40B4-BE49-F238E27FC236}">
                <a16:creationId xmlns:a16="http://schemas.microsoft.com/office/drawing/2014/main" id="{169BEED2-FB55-433C-9DE5-B95D5E6FEC76}"/>
              </a:ext>
            </a:extLst>
          </p:cNvPr>
          <p:cNvSpPr txBox="1"/>
          <p:nvPr/>
        </p:nvSpPr>
        <p:spPr>
          <a:xfrm>
            <a:off x="95300" y="3180676"/>
            <a:ext cx="970915" cy="101310"/>
          </a:xfrm>
          <a:prstGeom prst="rect">
            <a:avLst/>
          </a:prstGeom>
        </p:spPr>
        <p:txBody>
          <a:bodyPr vert="horz" wrap="square" lIns="0" tIns="8890" rIns="0" bIns="0" rtlCol="0">
            <a:spAutoFit/>
          </a:bodyPr>
          <a:lstStyle/>
          <a:p>
            <a:pPr marL="12700">
              <a:lnSpc>
                <a:spcPct val="100000"/>
              </a:lnSpc>
              <a:spcBef>
                <a:spcPts val="70"/>
              </a:spcBef>
            </a:pPr>
            <a:r>
              <a:rPr lang="pt-BR" sz="600" dirty="0">
                <a:solidFill>
                  <a:srgbClr val="FFFFFF"/>
                </a:solidFill>
                <a:latin typeface="Arial MT"/>
                <a:cs typeface="Arial MT"/>
              </a:rPr>
              <a:t>Heris Coutinho</a:t>
            </a:r>
            <a:endParaRPr sz="600" dirty="0">
              <a:latin typeface="Arial MT"/>
              <a:cs typeface="Arial MT"/>
            </a:endParaRPr>
          </a:p>
        </p:txBody>
      </p:sp>
      <p:sp>
        <p:nvSpPr>
          <p:cNvPr id="44" name="Retângulo 43">
            <a:extLst>
              <a:ext uri="{FF2B5EF4-FFF2-40B4-BE49-F238E27FC236}">
                <a16:creationId xmlns:a16="http://schemas.microsoft.com/office/drawing/2014/main" id="{3E6522B1-DE40-45CD-AAF1-6B5D54A71C40}"/>
              </a:ext>
            </a:extLst>
          </p:cNvPr>
          <p:cNvSpPr/>
          <p:nvPr/>
        </p:nvSpPr>
        <p:spPr>
          <a:xfrm>
            <a:off x="95300" y="578558"/>
            <a:ext cx="4417694" cy="3003386"/>
          </a:xfrm>
          <a:prstGeom prst="rect">
            <a:avLst/>
          </a:prstGeom>
        </p:spPr>
        <p:txBody>
          <a:bodyPr wrap="square">
            <a:spAutoFit/>
          </a:bodyPr>
          <a:lstStyle/>
          <a:p>
            <a:pPr algn="just"/>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PT" sz="1200" b="1" dirty="0">
                <a:latin typeface="Times New Roman" panose="02020603050405020304" pitchFamily="18" charset="0"/>
                <a:cs typeface="Times New Roman" panose="02020603050405020304" pitchFamily="18" charset="0"/>
              </a:rPr>
              <a:t>Esquerda:</a:t>
            </a:r>
            <a:r>
              <a:rPr lang="pt-PT" sz="1200" dirty="0">
                <a:latin typeface="Times New Roman" panose="02020603050405020304" pitchFamily="18" charset="0"/>
                <a:cs typeface="Times New Roman" panose="02020603050405020304" pitchFamily="18" charset="0"/>
              </a:rPr>
              <a:t> </a:t>
            </a:r>
          </a:p>
          <a:p>
            <a:pPr marL="228600" indent="-228600" algn="just">
              <a:buFont typeface="+mj-lt"/>
              <a:buAutoNum type="arabicPeriod"/>
            </a:pPr>
            <a:r>
              <a:rPr lang="pt-PT" sz="1100" dirty="0">
                <a:latin typeface="Times New Roman" panose="02020603050405020304" pitchFamily="18" charset="0"/>
                <a:cs typeface="Times New Roman" panose="02020603050405020304" pitchFamily="18" charset="0"/>
              </a:rPr>
              <a:t>Pautas trabalhistas;</a:t>
            </a:r>
          </a:p>
          <a:p>
            <a:pPr marL="228600" indent="-228600" algn="just">
              <a:buFont typeface="+mj-lt"/>
              <a:buAutoNum type="arabicPeriod"/>
            </a:pPr>
            <a:r>
              <a:rPr lang="pt-PT" sz="1100" dirty="0">
                <a:latin typeface="Times New Roman" panose="02020603050405020304" pitchFamily="18" charset="0"/>
                <a:cs typeface="Times New Roman" panose="02020603050405020304" pitchFamily="18" charset="0"/>
              </a:rPr>
              <a:t>Políticas de estado de bem-estar social; </a:t>
            </a:r>
          </a:p>
          <a:p>
            <a:pPr marL="228600" indent="-228600" algn="just">
              <a:buFont typeface="+mj-lt"/>
              <a:buAutoNum type="arabicPeriod"/>
            </a:pPr>
            <a:r>
              <a:rPr lang="pt-PT" sz="1100" dirty="0">
                <a:latin typeface="Times New Roman" panose="02020603050405020304" pitchFamily="18" charset="0"/>
                <a:cs typeface="Times New Roman" panose="02020603050405020304" pitchFamily="18" charset="0"/>
              </a:rPr>
              <a:t>Apoio a sindicatos;</a:t>
            </a:r>
          </a:p>
          <a:p>
            <a:pPr marL="228600" indent="-228600" algn="just">
              <a:buFont typeface="+mj-lt"/>
              <a:buAutoNum type="arabicPeriod"/>
            </a:pPr>
            <a:r>
              <a:rPr lang="pt-PT" sz="1100" dirty="0">
                <a:latin typeface="Times New Roman" panose="02020603050405020304" pitchFamily="18" charset="0"/>
                <a:cs typeface="Times New Roman" panose="02020603050405020304" pitchFamily="18" charset="0"/>
              </a:rPr>
              <a:t>Não privatização de empresas públicas.</a:t>
            </a:r>
          </a:p>
          <a:p>
            <a:pPr marL="171450" indent="-171450" algn="just">
              <a:buFont typeface="Wingdings" panose="05000000000000000000" pitchFamily="2" charset="2"/>
              <a:buChar char="Ø"/>
            </a:pPr>
            <a:endParaRPr lang="pt-PT" sz="12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PT" sz="1200" b="1" dirty="0">
                <a:latin typeface="Times New Roman" panose="02020603050405020304" pitchFamily="18" charset="0"/>
                <a:cs typeface="Times New Roman" panose="02020603050405020304" pitchFamily="18" charset="0"/>
              </a:rPr>
              <a:t>Direita:</a:t>
            </a:r>
          </a:p>
          <a:p>
            <a:pPr marL="228600" indent="-228600" algn="just">
              <a:buFont typeface="+mj-lt"/>
              <a:buAutoNum type="arabicPeriod"/>
            </a:pPr>
            <a:r>
              <a:rPr lang="pt-BR" sz="1100" dirty="0">
                <a:latin typeface="Times New Roman" panose="02020603050405020304" pitchFamily="18" charset="0"/>
                <a:cs typeface="Times New Roman" panose="02020603050405020304" pitchFamily="18" charset="0"/>
              </a:rPr>
              <a:t>Industrialismo</a:t>
            </a:r>
          </a:p>
          <a:p>
            <a:pPr marL="228600" indent="-228600" algn="just">
              <a:buFont typeface="+mj-lt"/>
              <a:buAutoNum type="arabicPeriod"/>
            </a:pPr>
            <a:r>
              <a:rPr lang="pt-BR" sz="1100" dirty="0">
                <a:latin typeface="Times New Roman" panose="02020603050405020304" pitchFamily="18" charset="0"/>
                <a:cs typeface="Times New Roman" panose="02020603050405020304" pitchFamily="18" charset="0"/>
              </a:rPr>
              <a:t>Políticas de liberalismo econômico;</a:t>
            </a:r>
          </a:p>
          <a:p>
            <a:pPr marL="228600" indent="-228600" algn="just">
              <a:buFont typeface="+mj-lt"/>
              <a:buAutoNum type="arabicPeriod"/>
            </a:pPr>
            <a:r>
              <a:rPr lang="pt-BR" sz="1100" dirty="0">
                <a:latin typeface="Times New Roman" panose="02020603050405020304" pitchFamily="18" charset="0"/>
                <a:cs typeface="Times New Roman" panose="02020603050405020304" pitchFamily="18" charset="0"/>
              </a:rPr>
              <a:t>Oposição a sindicatos;</a:t>
            </a:r>
          </a:p>
          <a:p>
            <a:pPr marL="228600" indent="-228600" algn="just">
              <a:buFont typeface="+mj-lt"/>
              <a:buAutoNum type="arabicPeriod"/>
            </a:pPr>
            <a:r>
              <a:rPr lang="pt-BR" sz="1100" dirty="0">
                <a:latin typeface="Times New Roman" panose="02020603050405020304" pitchFamily="18" charset="0"/>
                <a:cs typeface="Times New Roman" panose="02020603050405020304" pitchFamily="18" charset="0"/>
              </a:rPr>
              <a:t>Apoio à privatização de empresas públicas.</a:t>
            </a:r>
          </a:p>
          <a:p>
            <a:pPr marL="228600" indent="-228600" algn="just">
              <a:buFont typeface="+mj-lt"/>
              <a:buAutoNum type="arabicPeriod"/>
            </a:pPr>
            <a:r>
              <a:rPr lang="pt-BR" sz="1100" dirty="0">
                <a:latin typeface="Times New Roman" panose="02020603050405020304" pitchFamily="18" charset="0"/>
                <a:cs typeface="Times New Roman" panose="02020603050405020304" pitchFamily="18" charset="0"/>
              </a:rPr>
              <a:t>Defesa dos interesses da classe empresarial</a:t>
            </a:r>
          </a:p>
          <a:p>
            <a:pPr marL="228600" indent="-228600" algn="just">
              <a:buFont typeface="+mj-lt"/>
              <a:buAutoNum type="arabicPeriod"/>
            </a:pPr>
            <a:endParaRPr lang="pt-PT" sz="12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BR" sz="1200" dirty="0">
              <a:latin typeface="Times New Roman" panose="02020603050405020304" pitchFamily="18" charset="0"/>
              <a:cs typeface="Times New Roman" panose="02020603050405020304" pitchFamily="18" charset="0"/>
            </a:endParaRPr>
          </a:p>
          <a:p>
            <a:pPr marL="694055" indent="-171450" algn="just">
              <a:spcBef>
                <a:spcPts val="495"/>
              </a:spcBef>
              <a:spcAft>
                <a:spcPts val="0"/>
              </a:spcAft>
              <a:buFont typeface="Wingdings" panose="05000000000000000000" pitchFamily="2" charset="2"/>
              <a:buChar char="Ø"/>
            </a:pPr>
            <a:endParaRPr lang="pt-BR" sz="1100" dirty="0">
              <a:effectLst/>
              <a:latin typeface="Times New Roman" panose="02020603050405020304" pitchFamily="18" charset="0"/>
              <a:ea typeface="Arial MT"/>
              <a:cs typeface="Times New Roman" panose="02020603050405020304" pitchFamily="18" charset="0"/>
            </a:endParaRPr>
          </a:p>
        </p:txBody>
      </p:sp>
    </p:spTree>
    <p:extLst>
      <p:ext uri="{BB962C8B-B14F-4D97-AF65-F5344CB8AC3E}">
        <p14:creationId xmlns:p14="http://schemas.microsoft.com/office/powerpoint/2010/main" val="461712767"/>
      </p:ext>
    </p:extLst>
  </p:cSld>
  <p:clrMapOvr>
    <a:masterClrMapping/>
  </p:clrMapOvr>
  <p:transition>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object 37"/>
          <p:cNvGrpSpPr/>
          <p:nvPr/>
        </p:nvGrpSpPr>
        <p:grpSpPr>
          <a:xfrm>
            <a:off x="-2721" y="112684"/>
            <a:ext cx="4608195" cy="465455"/>
            <a:chOff x="0" y="203974"/>
            <a:chExt cx="4608195" cy="465455"/>
          </a:xfrm>
        </p:grpSpPr>
        <p:sp>
          <p:nvSpPr>
            <p:cNvPr id="38" name="object 38"/>
            <p:cNvSpPr/>
            <p:nvPr/>
          </p:nvSpPr>
          <p:spPr>
            <a:xfrm>
              <a:off x="0" y="203974"/>
              <a:ext cx="4608195" cy="144145"/>
            </a:xfrm>
            <a:custGeom>
              <a:avLst/>
              <a:gdLst/>
              <a:ahLst/>
              <a:cxnLst/>
              <a:rect l="l" t="t" r="r" b="b"/>
              <a:pathLst>
                <a:path w="4608195" h="144145">
                  <a:moveTo>
                    <a:pt x="4608004" y="0"/>
                  </a:moveTo>
                  <a:lnTo>
                    <a:pt x="0" y="0"/>
                  </a:lnTo>
                  <a:lnTo>
                    <a:pt x="0" y="143929"/>
                  </a:lnTo>
                  <a:lnTo>
                    <a:pt x="4608004" y="143929"/>
                  </a:lnTo>
                  <a:lnTo>
                    <a:pt x="4608004" y="0"/>
                  </a:lnTo>
                  <a:close/>
                </a:path>
              </a:pathLst>
            </a:custGeom>
            <a:solidFill>
              <a:srgbClr val="002147"/>
            </a:solidFill>
          </p:spPr>
          <p:txBody>
            <a:bodyPr wrap="square" lIns="0" tIns="0" rIns="0" bIns="0" rtlCol="0"/>
            <a:lstStyle/>
            <a:p>
              <a:endParaRPr/>
            </a:p>
          </p:txBody>
        </p:sp>
        <p:sp>
          <p:nvSpPr>
            <p:cNvPr id="39" name="object 39"/>
            <p:cNvSpPr/>
            <p:nvPr/>
          </p:nvSpPr>
          <p:spPr>
            <a:xfrm>
              <a:off x="0" y="347903"/>
              <a:ext cx="4608195" cy="321945"/>
            </a:xfrm>
            <a:custGeom>
              <a:avLst/>
              <a:gdLst/>
              <a:ahLst/>
              <a:cxnLst/>
              <a:rect l="l" t="t" r="r" b="b"/>
              <a:pathLst>
                <a:path w="4608195" h="321945">
                  <a:moveTo>
                    <a:pt x="4608004" y="0"/>
                  </a:moveTo>
                  <a:lnTo>
                    <a:pt x="0" y="0"/>
                  </a:lnTo>
                  <a:lnTo>
                    <a:pt x="0" y="321500"/>
                  </a:lnTo>
                  <a:lnTo>
                    <a:pt x="4608004" y="321500"/>
                  </a:lnTo>
                  <a:lnTo>
                    <a:pt x="4608004" y="0"/>
                  </a:lnTo>
                  <a:close/>
                </a:path>
              </a:pathLst>
            </a:custGeom>
            <a:solidFill>
              <a:srgbClr val="F2F2F2"/>
            </a:solidFill>
          </p:spPr>
          <p:txBody>
            <a:bodyPr wrap="square" lIns="0" tIns="0" rIns="0" bIns="0" rtlCol="0"/>
            <a:lstStyle/>
            <a:p>
              <a:endParaRPr/>
            </a:p>
          </p:txBody>
        </p:sp>
      </p:grpSp>
      <p:pic>
        <p:nvPicPr>
          <p:cNvPr id="41" name="object 41"/>
          <p:cNvPicPr/>
          <p:nvPr/>
        </p:nvPicPr>
        <p:blipFill>
          <a:blip r:embed="rId2" cstate="print"/>
          <a:stretch>
            <a:fillRect/>
          </a:stretch>
        </p:blipFill>
        <p:spPr>
          <a:xfrm>
            <a:off x="3859174" y="345412"/>
            <a:ext cx="539910" cy="287975"/>
          </a:xfrm>
          <a:prstGeom prst="rect">
            <a:avLst/>
          </a:prstGeom>
        </p:spPr>
      </p:pic>
      <p:sp>
        <p:nvSpPr>
          <p:cNvPr id="43" name="object 43"/>
          <p:cNvSpPr/>
          <p:nvPr/>
        </p:nvSpPr>
        <p:spPr>
          <a:xfrm>
            <a:off x="0" y="3168142"/>
            <a:ext cx="4608195" cy="288290"/>
          </a:xfrm>
          <a:custGeom>
            <a:avLst/>
            <a:gdLst/>
            <a:ahLst/>
            <a:cxnLst/>
            <a:rect l="l" t="t" r="r" b="b"/>
            <a:pathLst>
              <a:path w="4608195" h="288289">
                <a:moveTo>
                  <a:pt x="4608004" y="0"/>
                </a:moveTo>
                <a:lnTo>
                  <a:pt x="0" y="0"/>
                </a:lnTo>
                <a:lnTo>
                  <a:pt x="0" y="143929"/>
                </a:lnTo>
                <a:lnTo>
                  <a:pt x="0" y="287858"/>
                </a:lnTo>
                <a:lnTo>
                  <a:pt x="4608004" y="287858"/>
                </a:lnTo>
                <a:lnTo>
                  <a:pt x="4608004" y="143941"/>
                </a:lnTo>
                <a:lnTo>
                  <a:pt x="4608004" y="0"/>
                </a:lnTo>
                <a:close/>
              </a:path>
            </a:pathLst>
          </a:custGeom>
          <a:solidFill>
            <a:srgbClr val="002147"/>
          </a:solidFill>
        </p:spPr>
        <p:txBody>
          <a:bodyPr wrap="square" lIns="0" tIns="0" rIns="0" bIns="0" rtlCol="0"/>
          <a:lstStyle/>
          <a:p>
            <a:endParaRPr/>
          </a:p>
        </p:txBody>
      </p:sp>
      <p:sp>
        <p:nvSpPr>
          <p:cNvPr id="45" name="object 45"/>
          <p:cNvSpPr txBox="1">
            <a:spLocks noGrp="1"/>
          </p:cNvSpPr>
          <p:nvPr>
            <p:ph type="ftr" sz="quarter" idx="5"/>
          </p:nvPr>
        </p:nvSpPr>
        <p:spPr>
          <a:prstGeom prst="rect">
            <a:avLst/>
          </a:prstGeom>
        </p:spPr>
        <p:txBody>
          <a:bodyPr vert="horz" wrap="square" lIns="0" tIns="8890" rIns="0" bIns="0" rtlCol="0">
            <a:spAutoFit/>
          </a:bodyPr>
          <a:lstStyle/>
          <a:p>
            <a:pPr marL="12700">
              <a:lnSpc>
                <a:spcPct val="100000"/>
              </a:lnSpc>
              <a:spcBef>
                <a:spcPts val="70"/>
              </a:spcBef>
            </a:pPr>
            <a:r>
              <a:rPr spc="-25" dirty="0"/>
              <a:t>UnB</a:t>
            </a:r>
          </a:p>
        </p:txBody>
      </p:sp>
      <p:sp>
        <p:nvSpPr>
          <p:cNvPr id="47" name="object 42">
            <a:extLst>
              <a:ext uri="{FF2B5EF4-FFF2-40B4-BE49-F238E27FC236}">
                <a16:creationId xmlns:a16="http://schemas.microsoft.com/office/drawing/2014/main" id="{169BEED2-FB55-433C-9DE5-B95D5E6FEC76}"/>
              </a:ext>
            </a:extLst>
          </p:cNvPr>
          <p:cNvSpPr txBox="1"/>
          <p:nvPr/>
        </p:nvSpPr>
        <p:spPr>
          <a:xfrm>
            <a:off x="95300" y="3180676"/>
            <a:ext cx="970915" cy="101310"/>
          </a:xfrm>
          <a:prstGeom prst="rect">
            <a:avLst/>
          </a:prstGeom>
        </p:spPr>
        <p:txBody>
          <a:bodyPr vert="horz" wrap="square" lIns="0" tIns="8890" rIns="0" bIns="0" rtlCol="0">
            <a:spAutoFit/>
          </a:bodyPr>
          <a:lstStyle/>
          <a:p>
            <a:pPr marL="12700">
              <a:lnSpc>
                <a:spcPct val="100000"/>
              </a:lnSpc>
              <a:spcBef>
                <a:spcPts val="70"/>
              </a:spcBef>
            </a:pPr>
            <a:r>
              <a:rPr lang="pt-BR" sz="600" dirty="0">
                <a:solidFill>
                  <a:srgbClr val="FFFFFF"/>
                </a:solidFill>
                <a:latin typeface="Arial MT"/>
                <a:cs typeface="Arial MT"/>
              </a:rPr>
              <a:t>Heris Coutinho</a:t>
            </a:r>
            <a:endParaRPr sz="600" dirty="0">
              <a:latin typeface="Arial MT"/>
              <a:cs typeface="Arial MT"/>
            </a:endParaRPr>
          </a:p>
        </p:txBody>
      </p:sp>
      <p:sp>
        <p:nvSpPr>
          <p:cNvPr id="44" name="Retângulo 43">
            <a:extLst>
              <a:ext uri="{FF2B5EF4-FFF2-40B4-BE49-F238E27FC236}">
                <a16:creationId xmlns:a16="http://schemas.microsoft.com/office/drawing/2014/main" id="{3E6522B1-DE40-45CD-AAF1-6B5D54A71C40}"/>
              </a:ext>
            </a:extLst>
          </p:cNvPr>
          <p:cNvSpPr/>
          <p:nvPr/>
        </p:nvSpPr>
        <p:spPr>
          <a:xfrm>
            <a:off x="95300" y="578558"/>
            <a:ext cx="4417694" cy="3234219"/>
          </a:xfrm>
          <a:prstGeom prst="rect">
            <a:avLst/>
          </a:prstGeom>
        </p:spPr>
        <p:txBody>
          <a:bodyPr wrap="square">
            <a:spAutoFit/>
          </a:bodyPr>
          <a:lstStyle/>
          <a:p>
            <a:pPr algn="just"/>
            <a:endParaRPr lang="pt-PT" sz="1100" dirty="0">
              <a:latin typeface="Times New Roman" panose="02020603050405020304" pitchFamily="18" charset="0"/>
              <a:cs typeface="Times New Roman" panose="02020603050405020304" pitchFamily="18" charset="0"/>
            </a:endParaRPr>
          </a:p>
          <a:p>
            <a:pPr algn="just"/>
            <a:r>
              <a:rPr lang="pt-PT" sz="1100" b="1" dirty="0">
                <a:latin typeface="Times New Roman" panose="02020603050405020304" pitchFamily="18" charset="0"/>
                <a:cs typeface="Times New Roman" panose="02020603050405020304" pitchFamily="18" charset="0"/>
              </a:rPr>
              <a:t>OBSERVAÇÕES FINAIS</a:t>
            </a:r>
          </a:p>
          <a:p>
            <a:pPr algn="just"/>
            <a:endParaRPr lang="pt-PT" sz="1100" b="1"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PT" sz="1100" dirty="0">
                <a:latin typeface="Times New Roman" panose="02020603050405020304" pitchFamily="18" charset="0"/>
                <a:cs typeface="Times New Roman" panose="02020603050405020304" pitchFamily="18" charset="0"/>
              </a:rPr>
              <a:t>As alianças e coligações são oficialmente estabelecidas durante as convenções políticas, que geralmente ocorrem perto do dia das eleições. Logo, há pouco tempo para negociações entre os partidos.</a:t>
            </a:r>
          </a:p>
          <a:p>
            <a:pPr marL="171450" indent="-171450" algn="just">
              <a:buFont typeface="Wingdings" panose="05000000000000000000" pitchFamily="2" charset="2"/>
              <a:buChar char="Ø"/>
            </a:pPr>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PT" sz="1100" dirty="0">
                <a:latin typeface="Times New Roman" panose="02020603050405020304" pitchFamily="18" charset="0"/>
                <a:cs typeface="Times New Roman" panose="02020603050405020304" pitchFamily="18" charset="0"/>
              </a:rPr>
              <a:t> Quando o número de pequenos partidos é elevado, o seu poder de negociação é pequeno, um caso em que a hipótese de “leilão” é ainda mais plausível. </a:t>
            </a:r>
          </a:p>
          <a:p>
            <a:pPr algn="just"/>
            <a:endParaRPr lang="pt-PT" sz="11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pt-PT" sz="1100" dirty="0">
                <a:latin typeface="Times New Roman" panose="02020603050405020304" pitchFamily="18" charset="0"/>
                <a:cs typeface="Times New Roman" panose="02020603050405020304" pitchFamily="18" charset="0"/>
              </a:rPr>
              <a:t>Ou seja, os partidos menores podem ganhar mais quando formam coligações pré-eleitorais, e se puderem “chantagear” os</a:t>
            </a:r>
            <a:r>
              <a:rPr lang="pt-BR" sz="1100" dirty="0">
                <a:latin typeface="Times New Roman" panose="02020603050405020304" pitchFamily="18" charset="0"/>
                <a:cs typeface="Times New Roman" panose="02020603050405020304" pitchFamily="18" charset="0"/>
              </a:rPr>
              <a:t> </a:t>
            </a:r>
            <a:r>
              <a:rPr lang="pt-PT" sz="1100" dirty="0">
                <a:latin typeface="Times New Roman" panose="02020603050405020304" pitchFamily="18" charset="0"/>
                <a:cs typeface="Times New Roman" panose="02020603050405020304" pitchFamily="18" charset="0"/>
              </a:rPr>
              <a:t>partidos principais, os ameaçando de concorrer de forma independente. O seu Payoff seria maior que no segundo turno, por exemplo.</a:t>
            </a:r>
            <a:endParaRPr lang="pt-PT" sz="1100" b="1" dirty="0">
              <a:latin typeface="Times New Roman" panose="02020603050405020304" pitchFamily="18" charset="0"/>
              <a:cs typeface="Times New Roman" panose="02020603050405020304" pitchFamily="18" charset="0"/>
            </a:endParaRPr>
          </a:p>
          <a:p>
            <a:pPr marL="228600" indent="-228600" algn="just">
              <a:buFont typeface="+mj-lt"/>
              <a:buAutoNum type="arabicPeriod"/>
            </a:pPr>
            <a:endParaRPr lang="pt-PT" sz="12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endParaRPr lang="pt-BR" sz="1200" dirty="0">
              <a:latin typeface="Times New Roman" panose="02020603050405020304" pitchFamily="18" charset="0"/>
              <a:cs typeface="Times New Roman" panose="02020603050405020304" pitchFamily="18" charset="0"/>
            </a:endParaRPr>
          </a:p>
          <a:p>
            <a:pPr marL="694055" indent="-171450" algn="just">
              <a:spcBef>
                <a:spcPts val="495"/>
              </a:spcBef>
              <a:spcAft>
                <a:spcPts val="0"/>
              </a:spcAft>
              <a:buFont typeface="Wingdings" panose="05000000000000000000" pitchFamily="2" charset="2"/>
              <a:buChar char="Ø"/>
            </a:pPr>
            <a:endParaRPr lang="pt-BR" sz="1100" dirty="0">
              <a:effectLst/>
              <a:latin typeface="Times New Roman" panose="02020603050405020304" pitchFamily="18" charset="0"/>
              <a:ea typeface="Arial MT"/>
              <a:cs typeface="Times New Roman" panose="02020603050405020304" pitchFamily="18" charset="0"/>
            </a:endParaRPr>
          </a:p>
        </p:txBody>
      </p:sp>
    </p:spTree>
    <p:extLst>
      <p:ext uri="{BB962C8B-B14F-4D97-AF65-F5344CB8AC3E}">
        <p14:creationId xmlns:p14="http://schemas.microsoft.com/office/powerpoint/2010/main" val="183588296"/>
      </p:ext>
    </p:extLst>
  </p:cSld>
  <p:clrMapOvr>
    <a:masterClrMapping/>
  </p:clrMapOvr>
  <p:transition>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object 38"/>
          <p:cNvGrpSpPr/>
          <p:nvPr/>
        </p:nvGrpSpPr>
        <p:grpSpPr>
          <a:xfrm>
            <a:off x="-1" y="112684"/>
            <a:ext cx="4608195" cy="465455"/>
            <a:chOff x="0" y="203974"/>
            <a:chExt cx="4608195" cy="465455"/>
          </a:xfrm>
        </p:grpSpPr>
        <p:sp>
          <p:nvSpPr>
            <p:cNvPr id="39" name="object 39"/>
            <p:cNvSpPr/>
            <p:nvPr/>
          </p:nvSpPr>
          <p:spPr>
            <a:xfrm>
              <a:off x="0" y="203974"/>
              <a:ext cx="4608195" cy="144145"/>
            </a:xfrm>
            <a:custGeom>
              <a:avLst/>
              <a:gdLst/>
              <a:ahLst/>
              <a:cxnLst/>
              <a:rect l="l" t="t" r="r" b="b"/>
              <a:pathLst>
                <a:path w="4608195" h="144145">
                  <a:moveTo>
                    <a:pt x="4608004" y="0"/>
                  </a:moveTo>
                  <a:lnTo>
                    <a:pt x="0" y="0"/>
                  </a:lnTo>
                  <a:lnTo>
                    <a:pt x="0" y="143929"/>
                  </a:lnTo>
                  <a:lnTo>
                    <a:pt x="4608004" y="143929"/>
                  </a:lnTo>
                  <a:lnTo>
                    <a:pt x="4608004" y="0"/>
                  </a:lnTo>
                  <a:close/>
                </a:path>
              </a:pathLst>
            </a:custGeom>
            <a:solidFill>
              <a:srgbClr val="002147"/>
            </a:solidFill>
          </p:spPr>
          <p:txBody>
            <a:bodyPr wrap="square" lIns="0" tIns="0" rIns="0" bIns="0" rtlCol="0"/>
            <a:lstStyle/>
            <a:p>
              <a:endParaRPr/>
            </a:p>
          </p:txBody>
        </p:sp>
        <p:sp>
          <p:nvSpPr>
            <p:cNvPr id="40" name="object 40"/>
            <p:cNvSpPr/>
            <p:nvPr/>
          </p:nvSpPr>
          <p:spPr>
            <a:xfrm>
              <a:off x="0" y="347903"/>
              <a:ext cx="4608195" cy="321945"/>
            </a:xfrm>
            <a:custGeom>
              <a:avLst/>
              <a:gdLst/>
              <a:ahLst/>
              <a:cxnLst/>
              <a:rect l="l" t="t" r="r" b="b"/>
              <a:pathLst>
                <a:path w="4608195" h="321945">
                  <a:moveTo>
                    <a:pt x="4608004" y="0"/>
                  </a:moveTo>
                  <a:lnTo>
                    <a:pt x="0" y="0"/>
                  </a:lnTo>
                  <a:lnTo>
                    <a:pt x="0" y="321500"/>
                  </a:lnTo>
                  <a:lnTo>
                    <a:pt x="4608004" y="321500"/>
                  </a:lnTo>
                  <a:lnTo>
                    <a:pt x="4608004" y="0"/>
                  </a:lnTo>
                  <a:close/>
                </a:path>
              </a:pathLst>
            </a:custGeom>
            <a:solidFill>
              <a:srgbClr val="F2F2F2"/>
            </a:solidFill>
          </p:spPr>
          <p:txBody>
            <a:bodyPr wrap="square" lIns="0" tIns="0" rIns="0" bIns="0" rtlCol="0"/>
            <a:lstStyle/>
            <a:p>
              <a:endParaRPr/>
            </a:p>
          </p:txBody>
        </p:sp>
      </p:grpSp>
      <p:sp>
        <p:nvSpPr>
          <p:cNvPr id="41" name="object 41"/>
          <p:cNvSpPr txBox="1"/>
          <p:nvPr/>
        </p:nvSpPr>
        <p:spPr>
          <a:xfrm>
            <a:off x="95300" y="393468"/>
            <a:ext cx="1338580" cy="244475"/>
          </a:xfrm>
          <a:prstGeom prst="rect">
            <a:avLst/>
          </a:prstGeom>
        </p:spPr>
        <p:txBody>
          <a:bodyPr vert="horz" wrap="square" lIns="0" tIns="17145" rIns="0" bIns="0" rtlCol="0">
            <a:spAutoFit/>
          </a:bodyPr>
          <a:lstStyle/>
          <a:p>
            <a:pPr marL="12700">
              <a:lnSpc>
                <a:spcPct val="100000"/>
              </a:lnSpc>
              <a:spcBef>
                <a:spcPts val="135"/>
              </a:spcBef>
            </a:pPr>
            <a:r>
              <a:rPr sz="1400" spc="-10" dirty="0">
                <a:solidFill>
                  <a:srgbClr val="3F5875"/>
                </a:solidFill>
                <a:latin typeface="Arial MT"/>
                <a:cs typeface="Arial MT"/>
              </a:rPr>
              <a:t>Agradecimentos</a:t>
            </a:r>
            <a:endParaRPr sz="1400" dirty="0">
              <a:latin typeface="Arial MT"/>
              <a:cs typeface="Arial MT"/>
            </a:endParaRPr>
          </a:p>
        </p:txBody>
      </p:sp>
      <p:pic>
        <p:nvPicPr>
          <p:cNvPr id="42" name="object 42"/>
          <p:cNvPicPr/>
          <p:nvPr/>
        </p:nvPicPr>
        <p:blipFill>
          <a:blip r:embed="rId2" cstate="print"/>
          <a:stretch>
            <a:fillRect/>
          </a:stretch>
        </p:blipFill>
        <p:spPr>
          <a:xfrm>
            <a:off x="3859174" y="345412"/>
            <a:ext cx="539910" cy="287975"/>
          </a:xfrm>
          <a:prstGeom prst="rect">
            <a:avLst/>
          </a:prstGeom>
        </p:spPr>
      </p:pic>
      <p:sp>
        <p:nvSpPr>
          <p:cNvPr id="43" name="object 43"/>
          <p:cNvSpPr txBox="1"/>
          <p:nvPr/>
        </p:nvSpPr>
        <p:spPr>
          <a:xfrm>
            <a:off x="1149540" y="1562300"/>
            <a:ext cx="2309495" cy="268605"/>
          </a:xfrm>
          <a:prstGeom prst="rect">
            <a:avLst/>
          </a:prstGeom>
        </p:spPr>
        <p:txBody>
          <a:bodyPr vert="horz" wrap="square" lIns="0" tIns="12065" rIns="0" bIns="0" rtlCol="0">
            <a:spAutoFit/>
          </a:bodyPr>
          <a:lstStyle/>
          <a:p>
            <a:pPr marL="12700" algn="ctr">
              <a:lnSpc>
                <a:spcPct val="100000"/>
              </a:lnSpc>
              <a:spcBef>
                <a:spcPts val="95"/>
              </a:spcBef>
            </a:pPr>
            <a:r>
              <a:rPr sz="1600" b="1" dirty="0" err="1">
                <a:latin typeface="Arial"/>
                <a:cs typeface="Arial"/>
              </a:rPr>
              <a:t>Obrigado</a:t>
            </a:r>
            <a:r>
              <a:rPr sz="1600" b="1" spc="-10" dirty="0">
                <a:latin typeface="Arial"/>
                <a:cs typeface="Arial"/>
              </a:rPr>
              <a:t>!</a:t>
            </a:r>
            <a:endParaRPr sz="1600" dirty="0">
              <a:latin typeface="Arial"/>
              <a:cs typeface="Arial"/>
            </a:endParaRPr>
          </a:p>
        </p:txBody>
      </p:sp>
      <p:sp>
        <p:nvSpPr>
          <p:cNvPr id="44" name="object 44"/>
          <p:cNvSpPr/>
          <p:nvPr/>
        </p:nvSpPr>
        <p:spPr>
          <a:xfrm>
            <a:off x="0" y="3168142"/>
            <a:ext cx="4608195" cy="288290"/>
          </a:xfrm>
          <a:custGeom>
            <a:avLst/>
            <a:gdLst/>
            <a:ahLst/>
            <a:cxnLst/>
            <a:rect l="l" t="t" r="r" b="b"/>
            <a:pathLst>
              <a:path w="4608195" h="288289">
                <a:moveTo>
                  <a:pt x="4608004" y="0"/>
                </a:moveTo>
                <a:lnTo>
                  <a:pt x="0" y="0"/>
                </a:lnTo>
                <a:lnTo>
                  <a:pt x="0" y="143929"/>
                </a:lnTo>
                <a:lnTo>
                  <a:pt x="0" y="287858"/>
                </a:lnTo>
                <a:lnTo>
                  <a:pt x="4608004" y="287858"/>
                </a:lnTo>
                <a:lnTo>
                  <a:pt x="4608004" y="143929"/>
                </a:lnTo>
                <a:lnTo>
                  <a:pt x="4608004" y="0"/>
                </a:lnTo>
                <a:close/>
              </a:path>
            </a:pathLst>
          </a:custGeom>
          <a:solidFill>
            <a:srgbClr val="002147"/>
          </a:solidFill>
        </p:spPr>
        <p:txBody>
          <a:bodyPr wrap="square" lIns="0" tIns="0" rIns="0" bIns="0" rtlCol="0"/>
          <a:lstStyle/>
          <a:p>
            <a:endParaRPr/>
          </a:p>
        </p:txBody>
      </p:sp>
      <p:sp>
        <p:nvSpPr>
          <p:cNvPr id="46" name="object 46"/>
          <p:cNvSpPr txBox="1">
            <a:spLocks noGrp="1"/>
          </p:cNvSpPr>
          <p:nvPr>
            <p:ph type="ftr" sz="quarter" idx="5"/>
          </p:nvPr>
        </p:nvSpPr>
        <p:spPr>
          <a:prstGeom prst="rect">
            <a:avLst/>
          </a:prstGeom>
        </p:spPr>
        <p:txBody>
          <a:bodyPr vert="horz" wrap="square" lIns="0" tIns="8890" rIns="0" bIns="0" rtlCol="0">
            <a:spAutoFit/>
          </a:bodyPr>
          <a:lstStyle/>
          <a:p>
            <a:pPr marL="12700">
              <a:lnSpc>
                <a:spcPct val="100000"/>
              </a:lnSpc>
              <a:spcBef>
                <a:spcPts val="70"/>
              </a:spcBef>
            </a:pPr>
            <a:r>
              <a:rPr spc="-25" dirty="0"/>
              <a:t>UnB</a:t>
            </a:r>
          </a:p>
        </p:txBody>
      </p:sp>
      <p:sp>
        <p:nvSpPr>
          <p:cNvPr id="47" name="object 42">
            <a:extLst>
              <a:ext uri="{FF2B5EF4-FFF2-40B4-BE49-F238E27FC236}">
                <a16:creationId xmlns:a16="http://schemas.microsoft.com/office/drawing/2014/main" id="{57E91925-08BE-4059-AC0C-3A9DE52DB707}"/>
              </a:ext>
            </a:extLst>
          </p:cNvPr>
          <p:cNvSpPr txBox="1"/>
          <p:nvPr/>
        </p:nvSpPr>
        <p:spPr>
          <a:xfrm>
            <a:off x="95300" y="3180676"/>
            <a:ext cx="970915" cy="101310"/>
          </a:xfrm>
          <a:prstGeom prst="rect">
            <a:avLst/>
          </a:prstGeom>
        </p:spPr>
        <p:txBody>
          <a:bodyPr vert="horz" wrap="square" lIns="0" tIns="8890" rIns="0" bIns="0" rtlCol="0">
            <a:spAutoFit/>
          </a:bodyPr>
          <a:lstStyle/>
          <a:p>
            <a:pPr marL="12700">
              <a:lnSpc>
                <a:spcPct val="100000"/>
              </a:lnSpc>
              <a:spcBef>
                <a:spcPts val="70"/>
              </a:spcBef>
            </a:pPr>
            <a:r>
              <a:rPr lang="pt-BR" sz="600" dirty="0">
                <a:solidFill>
                  <a:srgbClr val="FFFFFF"/>
                </a:solidFill>
                <a:latin typeface="Arial MT"/>
                <a:cs typeface="Arial MT"/>
              </a:rPr>
              <a:t>Heris Coutinho</a:t>
            </a:r>
            <a:endParaRPr sz="600" dirty="0">
              <a:latin typeface="Arial MT"/>
              <a:cs typeface="Arial MT"/>
            </a:endParaRPr>
          </a:p>
        </p:txBody>
      </p:sp>
    </p:spTree>
  </p:cSld>
  <p:clrMapOvr>
    <a:masterClrMapping/>
  </p:clrMapOvr>
  <p:transition>
    <p:cut/>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229</TotalTime>
  <Words>2093</Words>
  <Application>Microsoft Office PowerPoint</Application>
  <PresentationFormat>Personalizar</PresentationFormat>
  <Paragraphs>220</Paragraphs>
  <Slides>21</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21</vt:i4>
      </vt:variant>
    </vt:vector>
  </HeadingPairs>
  <TitlesOfParts>
    <vt:vector size="27" baseType="lpstr">
      <vt:lpstr>Arial</vt:lpstr>
      <vt:lpstr>Arial MT</vt:lpstr>
      <vt:lpstr>Calibri</vt:lpstr>
      <vt:lpstr>Times New Roman</vt:lpstr>
      <vt:lpstr>Wingdings</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Uma Análise Econômica da Decepção Eleitoral à luz do Modelo do Eleitor Mediano</dc:title>
  <dc:creator>Leonardo de Sena Sampaio</dc:creator>
  <cp:lastModifiedBy>Heris coutinho</cp:lastModifiedBy>
  <cp:revision>32</cp:revision>
  <dcterms:created xsi:type="dcterms:W3CDTF">2024-06-06T20:16:31Z</dcterms:created>
  <dcterms:modified xsi:type="dcterms:W3CDTF">2024-06-17T14:21:16Z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2024-04-15T00:00:00Z</vt:filetime>
  </property>
  <property fmtid="{D5CDD505-2E9C-101B-9397-08002B2CF9AE}" pid="3" name="Creator">
    <vt:lpwstr>LaTeX with Beamer class</vt:lpwstr>
  </property>
  <property fmtid="{D5CDD505-2E9C-101B-9397-08002B2CF9AE}" pid="4" name="LastSaved">
    <vt:filetime>2024-06-06T00:00:00Z</vt:filetime>
  </property>
  <property fmtid="{D5CDD505-2E9C-101B-9397-08002B2CF9AE}" pid="5" name="PTEX.Fullbanner">
    <vt:lpwstr>This is pdfTeX, Version 3.141592653-2.6-1.40.25 (TeX Live 2023) kpathsea version 6.3.5</vt:lpwstr>
  </property>
  <property fmtid="{D5CDD505-2E9C-101B-9397-08002B2CF9AE}" pid="6" name="Producer">
    <vt:lpwstr>pdfTeX-1.40.25</vt:lpwstr>
  </property>
</Properties>
</file>